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1" r:id="rId17"/>
    <p:sldId id="272" r:id="rId18"/>
    <p:sldId id="27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74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87.wmf"/><Relationship Id="rId10" Type="http://schemas.openxmlformats.org/officeDocument/2006/relationships/image" Target="../media/image115.wmf"/><Relationship Id="rId4" Type="http://schemas.openxmlformats.org/officeDocument/2006/relationships/image" Target="../media/image75.wmf"/><Relationship Id="rId9" Type="http://schemas.openxmlformats.org/officeDocument/2006/relationships/image" Target="../media/image11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image" Target="../media/image130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12" Type="http://schemas.openxmlformats.org/officeDocument/2006/relationships/image" Target="../media/image129.wmf"/><Relationship Id="rId2" Type="http://schemas.openxmlformats.org/officeDocument/2006/relationships/image" Target="../media/image119.wmf"/><Relationship Id="rId1" Type="http://schemas.openxmlformats.org/officeDocument/2006/relationships/image" Target="../media/image72.wmf"/><Relationship Id="rId6" Type="http://schemas.openxmlformats.org/officeDocument/2006/relationships/image" Target="../media/image123.wmf"/><Relationship Id="rId11" Type="http://schemas.openxmlformats.org/officeDocument/2006/relationships/image" Target="../media/image128.wmf"/><Relationship Id="rId5" Type="http://schemas.openxmlformats.org/officeDocument/2006/relationships/image" Target="../media/image122.wmf"/><Relationship Id="rId10" Type="http://schemas.openxmlformats.org/officeDocument/2006/relationships/image" Target="../media/image127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2.wmf"/><Relationship Id="rId18" Type="http://schemas.openxmlformats.org/officeDocument/2006/relationships/image" Target="../media/image14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12" Type="http://schemas.openxmlformats.org/officeDocument/2006/relationships/image" Target="../media/image141.wmf"/><Relationship Id="rId17" Type="http://schemas.openxmlformats.org/officeDocument/2006/relationships/image" Target="../media/image146.wmf"/><Relationship Id="rId2" Type="http://schemas.openxmlformats.org/officeDocument/2006/relationships/image" Target="../media/image131.wmf"/><Relationship Id="rId16" Type="http://schemas.openxmlformats.org/officeDocument/2006/relationships/image" Target="../media/image145.wmf"/><Relationship Id="rId20" Type="http://schemas.openxmlformats.org/officeDocument/2006/relationships/image" Target="../media/image149.wmf"/><Relationship Id="rId1" Type="http://schemas.openxmlformats.org/officeDocument/2006/relationships/image" Target="../media/image72.wmf"/><Relationship Id="rId6" Type="http://schemas.openxmlformats.org/officeDocument/2006/relationships/image" Target="../media/image135.wmf"/><Relationship Id="rId11" Type="http://schemas.openxmlformats.org/officeDocument/2006/relationships/image" Target="../media/image140.wmf"/><Relationship Id="rId5" Type="http://schemas.openxmlformats.org/officeDocument/2006/relationships/image" Target="../media/image134.wmf"/><Relationship Id="rId15" Type="http://schemas.openxmlformats.org/officeDocument/2006/relationships/image" Target="../media/image144.wmf"/><Relationship Id="rId10" Type="http://schemas.openxmlformats.org/officeDocument/2006/relationships/image" Target="../media/image139.wmf"/><Relationship Id="rId19" Type="http://schemas.openxmlformats.org/officeDocument/2006/relationships/image" Target="../media/image148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Relationship Id="rId14" Type="http://schemas.openxmlformats.org/officeDocument/2006/relationships/image" Target="../media/image14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61.wmf"/><Relationship Id="rId3" Type="http://schemas.openxmlformats.org/officeDocument/2006/relationships/image" Target="../media/image151.wmf"/><Relationship Id="rId7" Type="http://schemas.openxmlformats.org/officeDocument/2006/relationships/image" Target="../media/image155.wmf"/><Relationship Id="rId12" Type="http://schemas.openxmlformats.org/officeDocument/2006/relationships/image" Target="../media/image160.wmf"/><Relationship Id="rId2" Type="http://schemas.openxmlformats.org/officeDocument/2006/relationships/image" Target="../media/image150.wmf"/><Relationship Id="rId1" Type="http://schemas.openxmlformats.org/officeDocument/2006/relationships/image" Target="../media/image75.wmf"/><Relationship Id="rId6" Type="http://schemas.openxmlformats.org/officeDocument/2006/relationships/image" Target="../media/image154.wmf"/><Relationship Id="rId11" Type="http://schemas.openxmlformats.org/officeDocument/2006/relationships/image" Target="../media/image159.wmf"/><Relationship Id="rId5" Type="http://schemas.openxmlformats.org/officeDocument/2006/relationships/image" Target="../media/image153.wmf"/><Relationship Id="rId10" Type="http://schemas.openxmlformats.org/officeDocument/2006/relationships/image" Target="../media/image158.wmf"/><Relationship Id="rId4" Type="http://schemas.openxmlformats.org/officeDocument/2006/relationships/image" Target="../media/image152.wmf"/><Relationship Id="rId9" Type="http://schemas.openxmlformats.org/officeDocument/2006/relationships/image" Target="../media/image157.wmf"/><Relationship Id="rId14" Type="http://schemas.openxmlformats.org/officeDocument/2006/relationships/image" Target="../media/image1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image" Target="../media/image181.wmf"/><Relationship Id="rId18" Type="http://schemas.openxmlformats.org/officeDocument/2006/relationships/image" Target="../media/image186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12" Type="http://schemas.openxmlformats.org/officeDocument/2006/relationships/image" Target="../media/image180.wmf"/><Relationship Id="rId17" Type="http://schemas.openxmlformats.org/officeDocument/2006/relationships/image" Target="../media/image185.wmf"/><Relationship Id="rId2" Type="http://schemas.openxmlformats.org/officeDocument/2006/relationships/image" Target="../media/image170.wmf"/><Relationship Id="rId16" Type="http://schemas.openxmlformats.org/officeDocument/2006/relationships/image" Target="../media/image184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11" Type="http://schemas.openxmlformats.org/officeDocument/2006/relationships/image" Target="../media/image179.wmf"/><Relationship Id="rId5" Type="http://schemas.openxmlformats.org/officeDocument/2006/relationships/image" Target="../media/image173.wmf"/><Relationship Id="rId15" Type="http://schemas.openxmlformats.org/officeDocument/2006/relationships/image" Target="../media/image183.wmf"/><Relationship Id="rId10" Type="http://schemas.openxmlformats.org/officeDocument/2006/relationships/image" Target="../media/image178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Relationship Id="rId14" Type="http://schemas.openxmlformats.org/officeDocument/2006/relationships/image" Target="../media/image18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4.wmf"/><Relationship Id="rId7" Type="http://schemas.openxmlformats.org/officeDocument/2006/relationships/image" Target="../media/image26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3" Type="http://schemas.openxmlformats.org/officeDocument/2006/relationships/image" Target="../media/image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18" Type="http://schemas.openxmlformats.org/officeDocument/2006/relationships/image" Target="../media/image60.wmf"/><Relationship Id="rId3" Type="http://schemas.openxmlformats.org/officeDocument/2006/relationships/image" Target="../media/image45.wmf"/><Relationship Id="rId21" Type="http://schemas.openxmlformats.org/officeDocument/2006/relationships/image" Target="../media/image63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17" Type="http://schemas.openxmlformats.org/officeDocument/2006/relationships/image" Target="../media/image59.wmf"/><Relationship Id="rId2" Type="http://schemas.openxmlformats.org/officeDocument/2006/relationships/image" Target="../media/image44.wmf"/><Relationship Id="rId16" Type="http://schemas.openxmlformats.org/officeDocument/2006/relationships/image" Target="../media/image58.wmf"/><Relationship Id="rId20" Type="http://schemas.openxmlformats.org/officeDocument/2006/relationships/image" Target="../media/image62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57.wmf"/><Relationship Id="rId23" Type="http://schemas.openxmlformats.org/officeDocument/2006/relationships/image" Target="../media/image65.wmf"/><Relationship Id="rId10" Type="http://schemas.openxmlformats.org/officeDocument/2006/relationships/image" Target="../media/image52.wmf"/><Relationship Id="rId19" Type="http://schemas.openxmlformats.org/officeDocument/2006/relationships/image" Target="../media/image61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56.wmf"/><Relationship Id="rId22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4.wmf"/><Relationship Id="rId7" Type="http://schemas.openxmlformats.org/officeDocument/2006/relationships/image" Target="../media/image6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5.wmf"/><Relationship Id="rId9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4.wmf"/><Relationship Id="rId18" Type="http://schemas.openxmlformats.org/officeDocument/2006/relationships/image" Target="../media/image88.wmf"/><Relationship Id="rId26" Type="http://schemas.openxmlformats.org/officeDocument/2006/relationships/image" Target="../media/image96.wmf"/><Relationship Id="rId3" Type="http://schemas.openxmlformats.org/officeDocument/2006/relationships/image" Target="../media/image74.wmf"/><Relationship Id="rId21" Type="http://schemas.openxmlformats.org/officeDocument/2006/relationships/image" Target="../media/image91.wmf"/><Relationship Id="rId7" Type="http://schemas.openxmlformats.org/officeDocument/2006/relationships/image" Target="../media/image78.wmf"/><Relationship Id="rId12" Type="http://schemas.openxmlformats.org/officeDocument/2006/relationships/image" Target="../media/image83.wmf"/><Relationship Id="rId17" Type="http://schemas.openxmlformats.org/officeDocument/2006/relationships/image" Target="../media/image87.wmf"/><Relationship Id="rId25" Type="http://schemas.openxmlformats.org/officeDocument/2006/relationships/image" Target="../media/image95.wmf"/><Relationship Id="rId2" Type="http://schemas.openxmlformats.org/officeDocument/2006/relationships/image" Target="../media/image73.wmf"/><Relationship Id="rId16" Type="http://schemas.openxmlformats.org/officeDocument/2006/relationships/image" Target="../media/image86.wmf"/><Relationship Id="rId20" Type="http://schemas.openxmlformats.org/officeDocument/2006/relationships/image" Target="../media/image90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11" Type="http://schemas.openxmlformats.org/officeDocument/2006/relationships/image" Target="../media/image82.wmf"/><Relationship Id="rId24" Type="http://schemas.openxmlformats.org/officeDocument/2006/relationships/image" Target="../media/image94.wmf"/><Relationship Id="rId5" Type="http://schemas.openxmlformats.org/officeDocument/2006/relationships/image" Target="../media/image76.wmf"/><Relationship Id="rId15" Type="http://schemas.openxmlformats.org/officeDocument/2006/relationships/image" Target="NULL"/><Relationship Id="rId23" Type="http://schemas.openxmlformats.org/officeDocument/2006/relationships/image" Target="../media/image93.wmf"/><Relationship Id="rId10" Type="http://schemas.openxmlformats.org/officeDocument/2006/relationships/image" Target="../media/image81.wmf"/><Relationship Id="rId19" Type="http://schemas.openxmlformats.org/officeDocument/2006/relationships/image" Target="../media/image89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Relationship Id="rId14" Type="http://schemas.openxmlformats.org/officeDocument/2006/relationships/image" Target="../media/image85.wmf"/><Relationship Id="rId22" Type="http://schemas.openxmlformats.org/officeDocument/2006/relationships/image" Target="../media/image9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12.wmf"/><Relationship Id="rId18" Type="http://schemas.openxmlformats.org/officeDocument/2006/relationships/image" Target="../media/image103.wmf"/><Relationship Id="rId3" Type="http://schemas.openxmlformats.org/officeDocument/2006/relationships/image" Target="../media/image97.wmf"/><Relationship Id="rId21" Type="http://schemas.openxmlformats.org/officeDocument/2006/relationships/image" Target="../media/image106.wmf"/><Relationship Id="rId7" Type="http://schemas.openxmlformats.org/officeDocument/2006/relationships/image" Target="../media/image58.wmf"/><Relationship Id="rId12" Type="http://schemas.openxmlformats.org/officeDocument/2006/relationships/image" Target="../media/image59.wmf"/><Relationship Id="rId17" Type="http://schemas.openxmlformats.org/officeDocument/2006/relationships/image" Target="../media/image102.wmf"/><Relationship Id="rId25" Type="http://schemas.openxmlformats.org/officeDocument/2006/relationships/image" Target="../media/image110.wmf"/><Relationship Id="rId2" Type="http://schemas.openxmlformats.org/officeDocument/2006/relationships/image" Target="../media/image44.wmf"/><Relationship Id="rId16" Type="http://schemas.openxmlformats.org/officeDocument/2006/relationships/image" Target="../media/image101.wmf"/><Relationship Id="rId20" Type="http://schemas.openxmlformats.org/officeDocument/2006/relationships/image" Target="../media/image105.wmf"/><Relationship Id="rId1" Type="http://schemas.openxmlformats.org/officeDocument/2006/relationships/image" Target="../media/image43.wmf"/><Relationship Id="rId6" Type="http://schemas.openxmlformats.org/officeDocument/2006/relationships/image" Target="../media/image57.wmf"/><Relationship Id="rId11" Type="http://schemas.openxmlformats.org/officeDocument/2006/relationships/image" Target="../media/image100.wmf"/><Relationship Id="rId24" Type="http://schemas.openxmlformats.org/officeDocument/2006/relationships/image" Target="../media/image109.wmf"/><Relationship Id="rId5" Type="http://schemas.openxmlformats.org/officeDocument/2006/relationships/image" Target="../media/image98.wmf"/><Relationship Id="rId15" Type="http://schemas.openxmlformats.org/officeDocument/2006/relationships/image" Target="../media/image14.wmf"/><Relationship Id="rId23" Type="http://schemas.openxmlformats.org/officeDocument/2006/relationships/image" Target="../media/image108.wmf"/><Relationship Id="rId10" Type="http://schemas.openxmlformats.org/officeDocument/2006/relationships/image" Target="../media/image99.wmf"/><Relationship Id="rId19" Type="http://schemas.openxmlformats.org/officeDocument/2006/relationships/image" Target="../media/image104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Relationship Id="rId14" Type="http://schemas.openxmlformats.org/officeDocument/2006/relationships/image" Target="../media/image13.wmf"/><Relationship Id="rId22" Type="http://schemas.openxmlformats.org/officeDocument/2006/relationships/image" Target="../media/image10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5B55-638C-4879-8710-64118A51AD8F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01E1B-893F-42BA-BF19-8D789811E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8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73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74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386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621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001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970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580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55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557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7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4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12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57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1356F-DF71-48AB-B496-2AC46672415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81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78731A-E974-4A2F-8A54-60BE783BC6F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30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4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1E1B-893F-42BA-BF19-8D789811EE4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83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t>2019-07-04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wmf"/><Relationship Id="rId18" Type="http://schemas.openxmlformats.org/officeDocument/2006/relationships/oleObject" Target="../embeddings/oleObject95.bin"/><Relationship Id="rId26" Type="http://schemas.openxmlformats.org/officeDocument/2006/relationships/image" Target="../media/image82.wmf"/><Relationship Id="rId39" Type="http://schemas.openxmlformats.org/officeDocument/2006/relationships/oleObject" Target="../embeddings/oleObject107.bin"/><Relationship Id="rId21" Type="http://schemas.openxmlformats.org/officeDocument/2006/relationships/image" Target="../media/image80.wmf"/><Relationship Id="rId34" Type="http://schemas.openxmlformats.org/officeDocument/2006/relationships/image" Target="NULL"/><Relationship Id="rId42" Type="http://schemas.openxmlformats.org/officeDocument/2006/relationships/image" Target="../media/image88.wmf"/><Relationship Id="rId47" Type="http://schemas.openxmlformats.org/officeDocument/2006/relationships/oleObject" Target="../embeddings/oleObject111.bin"/><Relationship Id="rId50" Type="http://schemas.openxmlformats.org/officeDocument/2006/relationships/oleObject" Target="../embeddings/oleObject114.bin"/><Relationship Id="rId55" Type="http://schemas.openxmlformats.org/officeDocument/2006/relationships/image" Target="../media/image91.wmf"/><Relationship Id="rId63" Type="http://schemas.openxmlformats.org/officeDocument/2006/relationships/oleObject" Target="../embeddings/oleObject123.bin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4.bin"/><Relationship Id="rId29" Type="http://schemas.openxmlformats.org/officeDocument/2006/relationships/oleObject" Target="../embeddings/oleObject10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98.bin"/><Relationship Id="rId32" Type="http://schemas.openxmlformats.org/officeDocument/2006/relationships/image" Target="../media/image85.wmf"/><Relationship Id="rId37" Type="http://schemas.openxmlformats.org/officeDocument/2006/relationships/oleObject" Target="../embeddings/oleObject106.bin"/><Relationship Id="rId40" Type="http://schemas.openxmlformats.org/officeDocument/2006/relationships/image" Target="../media/image87.wmf"/><Relationship Id="rId45" Type="http://schemas.openxmlformats.org/officeDocument/2006/relationships/oleObject" Target="../embeddings/oleObject110.bin"/><Relationship Id="rId53" Type="http://schemas.openxmlformats.org/officeDocument/2006/relationships/oleObject" Target="../embeddings/oleObject117.bin"/><Relationship Id="rId58" Type="http://schemas.openxmlformats.org/officeDocument/2006/relationships/oleObject" Target="../embeddings/oleObject120.bin"/><Relationship Id="rId66" Type="http://schemas.openxmlformats.org/officeDocument/2006/relationships/oleObject" Target="../embeddings/oleObject125.bin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23" Type="http://schemas.openxmlformats.org/officeDocument/2006/relationships/image" Target="../media/image81.wmf"/><Relationship Id="rId28" Type="http://schemas.openxmlformats.org/officeDocument/2006/relationships/image" Target="../media/image83.wmf"/><Relationship Id="rId36" Type="http://schemas.openxmlformats.org/officeDocument/2006/relationships/oleObject" Target="../embeddings/oleObject105.bin"/><Relationship Id="rId49" Type="http://schemas.openxmlformats.org/officeDocument/2006/relationships/oleObject" Target="../embeddings/oleObject113.bin"/><Relationship Id="rId57" Type="http://schemas.openxmlformats.org/officeDocument/2006/relationships/image" Target="../media/image92.wmf"/><Relationship Id="rId61" Type="http://schemas.openxmlformats.org/officeDocument/2006/relationships/oleObject" Target="../embeddings/oleObject122.bin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79.wmf"/><Relationship Id="rId31" Type="http://schemas.openxmlformats.org/officeDocument/2006/relationships/oleObject" Target="../embeddings/oleObject102.bin"/><Relationship Id="rId44" Type="http://schemas.openxmlformats.org/officeDocument/2006/relationships/image" Target="../media/image89.wmf"/><Relationship Id="rId52" Type="http://schemas.openxmlformats.org/officeDocument/2006/relationships/oleObject" Target="../embeddings/oleObject116.bin"/><Relationship Id="rId60" Type="http://schemas.openxmlformats.org/officeDocument/2006/relationships/image" Target="../media/image93.wmf"/><Relationship Id="rId65" Type="http://schemas.openxmlformats.org/officeDocument/2006/relationships/image" Target="../media/image95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93.bin"/><Relationship Id="rId22" Type="http://schemas.openxmlformats.org/officeDocument/2006/relationships/oleObject" Target="../embeddings/oleObject97.bin"/><Relationship Id="rId27" Type="http://schemas.openxmlformats.org/officeDocument/2006/relationships/oleObject" Target="../embeddings/oleObject100.bin"/><Relationship Id="rId30" Type="http://schemas.openxmlformats.org/officeDocument/2006/relationships/image" Target="../media/image84.wmf"/><Relationship Id="rId35" Type="http://schemas.openxmlformats.org/officeDocument/2006/relationships/oleObject" Target="../embeddings/oleObject104.bin"/><Relationship Id="rId43" Type="http://schemas.openxmlformats.org/officeDocument/2006/relationships/oleObject" Target="../embeddings/oleObject109.bin"/><Relationship Id="rId48" Type="http://schemas.openxmlformats.org/officeDocument/2006/relationships/oleObject" Target="../embeddings/oleObject112.bin"/><Relationship Id="rId56" Type="http://schemas.openxmlformats.org/officeDocument/2006/relationships/oleObject" Target="../embeddings/oleObject119.bin"/><Relationship Id="rId64" Type="http://schemas.openxmlformats.org/officeDocument/2006/relationships/oleObject" Target="../embeddings/oleObject124.bin"/><Relationship Id="rId8" Type="http://schemas.openxmlformats.org/officeDocument/2006/relationships/oleObject" Target="../embeddings/oleObject90.bin"/><Relationship Id="rId51" Type="http://schemas.openxmlformats.org/officeDocument/2006/relationships/oleObject" Target="../embeddings/oleObject115.bin"/><Relationship Id="rId3" Type="http://schemas.openxmlformats.org/officeDocument/2006/relationships/notesSlide" Target="../notesSlides/notesSlide10.xml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78.wmf"/><Relationship Id="rId25" Type="http://schemas.openxmlformats.org/officeDocument/2006/relationships/oleObject" Target="../embeddings/oleObject99.bin"/><Relationship Id="rId33" Type="http://schemas.openxmlformats.org/officeDocument/2006/relationships/oleObject" Target="../embeddings/oleObject103.bin"/><Relationship Id="rId38" Type="http://schemas.openxmlformats.org/officeDocument/2006/relationships/image" Target="../media/image86.wmf"/><Relationship Id="rId46" Type="http://schemas.openxmlformats.org/officeDocument/2006/relationships/image" Target="../media/image90.wmf"/><Relationship Id="rId59" Type="http://schemas.openxmlformats.org/officeDocument/2006/relationships/oleObject" Target="../embeddings/oleObject121.bin"/><Relationship Id="rId67" Type="http://schemas.openxmlformats.org/officeDocument/2006/relationships/image" Target="../media/image96.wmf"/><Relationship Id="rId20" Type="http://schemas.openxmlformats.org/officeDocument/2006/relationships/oleObject" Target="../embeddings/oleObject96.bin"/><Relationship Id="rId41" Type="http://schemas.openxmlformats.org/officeDocument/2006/relationships/oleObject" Target="../embeddings/oleObject108.bin"/><Relationship Id="rId54" Type="http://schemas.openxmlformats.org/officeDocument/2006/relationships/oleObject" Target="../embeddings/oleObject118.bin"/><Relationship Id="rId62" Type="http://schemas.openxmlformats.org/officeDocument/2006/relationships/image" Target="../media/image94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wmf"/><Relationship Id="rId18" Type="http://schemas.openxmlformats.org/officeDocument/2006/relationships/oleObject" Target="../embeddings/oleObject133.bin"/><Relationship Id="rId26" Type="http://schemas.openxmlformats.org/officeDocument/2006/relationships/oleObject" Target="../embeddings/oleObject137.bin"/><Relationship Id="rId39" Type="http://schemas.openxmlformats.org/officeDocument/2006/relationships/image" Target="../media/image103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52.wmf"/><Relationship Id="rId34" Type="http://schemas.openxmlformats.org/officeDocument/2006/relationships/oleObject" Target="../embeddings/oleObject141.bin"/><Relationship Id="rId42" Type="http://schemas.openxmlformats.org/officeDocument/2006/relationships/oleObject" Target="../embeddings/oleObject145.bin"/><Relationship Id="rId47" Type="http://schemas.openxmlformats.org/officeDocument/2006/relationships/image" Target="../media/image107.wmf"/><Relationship Id="rId50" Type="http://schemas.openxmlformats.org/officeDocument/2006/relationships/oleObject" Target="../embeddings/oleObject149.bin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58.wmf"/><Relationship Id="rId25" Type="http://schemas.openxmlformats.org/officeDocument/2006/relationships/image" Target="../media/image100.wmf"/><Relationship Id="rId33" Type="http://schemas.openxmlformats.org/officeDocument/2006/relationships/image" Target="../media/image14.wmf"/><Relationship Id="rId38" Type="http://schemas.openxmlformats.org/officeDocument/2006/relationships/oleObject" Target="../embeddings/oleObject143.bin"/><Relationship Id="rId46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4.bin"/><Relationship Id="rId29" Type="http://schemas.openxmlformats.org/officeDocument/2006/relationships/image" Target="../media/image12.wmf"/><Relationship Id="rId41" Type="http://schemas.openxmlformats.org/officeDocument/2006/relationships/image" Target="../media/image104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136.bin"/><Relationship Id="rId32" Type="http://schemas.openxmlformats.org/officeDocument/2006/relationships/oleObject" Target="../embeddings/oleObject140.bin"/><Relationship Id="rId37" Type="http://schemas.openxmlformats.org/officeDocument/2006/relationships/image" Target="../media/image102.wmf"/><Relationship Id="rId40" Type="http://schemas.openxmlformats.org/officeDocument/2006/relationships/oleObject" Target="../embeddings/oleObject144.bin"/><Relationship Id="rId45" Type="http://schemas.openxmlformats.org/officeDocument/2006/relationships/image" Target="../media/image106.wmf"/><Relationship Id="rId53" Type="http://schemas.openxmlformats.org/officeDocument/2006/relationships/image" Target="../media/image110.wmf"/><Relationship Id="rId5" Type="http://schemas.openxmlformats.org/officeDocument/2006/relationships/image" Target="../media/image43.wmf"/><Relationship Id="rId15" Type="http://schemas.openxmlformats.org/officeDocument/2006/relationships/image" Target="../media/image57.wmf"/><Relationship Id="rId23" Type="http://schemas.openxmlformats.org/officeDocument/2006/relationships/image" Target="../media/image99.wmf"/><Relationship Id="rId28" Type="http://schemas.openxmlformats.org/officeDocument/2006/relationships/oleObject" Target="../embeddings/oleObject138.bin"/><Relationship Id="rId36" Type="http://schemas.openxmlformats.org/officeDocument/2006/relationships/oleObject" Target="../embeddings/oleObject142.bin"/><Relationship Id="rId49" Type="http://schemas.openxmlformats.org/officeDocument/2006/relationships/image" Target="../media/image108.wmf"/><Relationship Id="rId10" Type="http://schemas.openxmlformats.org/officeDocument/2006/relationships/oleObject" Target="../embeddings/oleObject129.bin"/><Relationship Id="rId19" Type="http://schemas.openxmlformats.org/officeDocument/2006/relationships/image" Target="../media/image51.wmf"/><Relationship Id="rId31" Type="http://schemas.openxmlformats.org/officeDocument/2006/relationships/image" Target="../media/image13.wmf"/><Relationship Id="rId44" Type="http://schemas.openxmlformats.org/officeDocument/2006/relationships/oleObject" Target="../embeddings/oleObject146.bin"/><Relationship Id="rId52" Type="http://schemas.openxmlformats.org/officeDocument/2006/relationships/oleObject" Target="../embeddings/oleObject150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131.bin"/><Relationship Id="rId22" Type="http://schemas.openxmlformats.org/officeDocument/2006/relationships/oleObject" Target="../embeddings/oleObject135.bin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139.bin"/><Relationship Id="rId35" Type="http://schemas.openxmlformats.org/officeDocument/2006/relationships/image" Target="../media/image101.wmf"/><Relationship Id="rId43" Type="http://schemas.openxmlformats.org/officeDocument/2006/relationships/image" Target="../media/image105.wmf"/><Relationship Id="rId48" Type="http://schemas.openxmlformats.org/officeDocument/2006/relationships/oleObject" Target="../embeddings/oleObject148.bin"/><Relationship Id="rId8" Type="http://schemas.openxmlformats.org/officeDocument/2006/relationships/oleObject" Target="../embeddings/oleObject128.bin"/><Relationship Id="rId51" Type="http://schemas.openxmlformats.org/officeDocument/2006/relationships/image" Target="../media/image10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158.bin"/><Relationship Id="rId26" Type="http://schemas.openxmlformats.org/officeDocument/2006/relationships/oleObject" Target="../embeddings/oleObject163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14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155.bin"/><Relationship Id="rId17" Type="http://schemas.openxmlformats.org/officeDocument/2006/relationships/image" Target="../media/image112.wmf"/><Relationship Id="rId25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7.bin"/><Relationship Id="rId20" Type="http://schemas.openxmlformats.org/officeDocument/2006/relationships/oleObject" Target="../embeddings/oleObject159.bin"/><Relationship Id="rId29" Type="http://schemas.openxmlformats.org/officeDocument/2006/relationships/image" Target="../media/image117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161.bin"/><Relationship Id="rId5" Type="http://schemas.openxmlformats.org/officeDocument/2006/relationships/image" Target="../media/image72.wmf"/><Relationship Id="rId15" Type="http://schemas.openxmlformats.org/officeDocument/2006/relationships/image" Target="../media/image111.wmf"/><Relationship Id="rId23" Type="http://schemas.openxmlformats.org/officeDocument/2006/relationships/image" Target="../media/image115.wmf"/><Relationship Id="rId28" Type="http://schemas.openxmlformats.org/officeDocument/2006/relationships/oleObject" Target="../embeddings/oleObject164.bin"/><Relationship Id="rId10" Type="http://schemas.openxmlformats.org/officeDocument/2006/relationships/oleObject" Target="../embeddings/oleObject154.bin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156.bin"/><Relationship Id="rId22" Type="http://schemas.openxmlformats.org/officeDocument/2006/relationships/oleObject" Target="../embeddings/oleObject160.bin"/><Relationship Id="rId27" Type="http://schemas.openxmlformats.org/officeDocument/2006/relationships/image" Target="../media/image116.wmf"/><Relationship Id="rId30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172.bin"/><Relationship Id="rId26" Type="http://schemas.openxmlformats.org/officeDocument/2006/relationships/image" Target="../media/image128.wmf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26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69.bin"/><Relationship Id="rId17" Type="http://schemas.openxmlformats.org/officeDocument/2006/relationships/image" Target="../media/image124.wmf"/><Relationship Id="rId25" Type="http://schemas.openxmlformats.org/officeDocument/2006/relationships/oleObject" Target="../embeddings/oleObject17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1.bin"/><Relationship Id="rId20" Type="http://schemas.openxmlformats.org/officeDocument/2006/relationships/oleObject" Target="../embeddings/oleObject173.bin"/><Relationship Id="rId29" Type="http://schemas.openxmlformats.org/officeDocument/2006/relationships/oleObject" Target="../embeddings/oleObject17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21.wmf"/><Relationship Id="rId24" Type="http://schemas.openxmlformats.org/officeDocument/2006/relationships/oleObject" Target="../embeddings/oleObject175.bin"/><Relationship Id="rId32" Type="http://schemas.openxmlformats.org/officeDocument/2006/relationships/image" Target="../media/image130.wmf"/><Relationship Id="rId5" Type="http://schemas.openxmlformats.org/officeDocument/2006/relationships/image" Target="../media/image72.wmf"/><Relationship Id="rId15" Type="http://schemas.openxmlformats.org/officeDocument/2006/relationships/image" Target="../media/image123.wmf"/><Relationship Id="rId23" Type="http://schemas.openxmlformats.org/officeDocument/2006/relationships/image" Target="../media/image127.wmf"/><Relationship Id="rId28" Type="http://schemas.openxmlformats.org/officeDocument/2006/relationships/oleObject" Target="../embeddings/oleObject178.bin"/><Relationship Id="rId10" Type="http://schemas.openxmlformats.org/officeDocument/2006/relationships/oleObject" Target="../embeddings/oleObject168.bin"/><Relationship Id="rId19" Type="http://schemas.openxmlformats.org/officeDocument/2006/relationships/image" Target="../media/image125.wmf"/><Relationship Id="rId31" Type="http://schemas.openxmlformats.org/officeDocument/2006/relationships/oleObject" Target="../embeddings/oleObject180.bin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170.bin"/><Relationship Id="rId22" Type="http://schemas.openxmlformats.org/officeDocument/2006/relationships/oleObject" Target="../embeddings/oleObject174.bin"/><Relationship Id="rId27" Type="http://schemas.openxmlformats.org/officeDocument/2006/relationships/oleObject" Target="../embeddings/oleObject177.bin"/><Relationship Id="rId30" Type="http://schemas.openxmlformats.org/officeDocument/2006/relationships/image" Target="../media/image1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188.bin"/><Relationship Id="rId26" Type="http://schemas.openxmlformats.org/officeDocument/2006/relationships/oleObject" Target="../embeddings/oleObject192.bin"/><Relationship Id="rId39" Type="http://schemas.openxmlformats.org/officeDocument/2006/relationships/image" Target="../media/image147.w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38.wmf"/><Relationship Id="rId34" Type="http://schemas.openxmlformats.org/officeDocument/2006/relationships/oleObject" Target="../embeddings/oleObject196.bin"/><Relationship Id="rId42" Type="http://schemas.openxmlformats.org/officeDocument/2006/relationships/oleObject" Target="../embeddings/oleObject200.bin"/><Relationship Id="rId7" Type="http://schemas.openxmlformats.org/officeDocument/2006/relationships/image" Target="../media/image131.wmf"/><Relationship Id="rId12" Type="http://schemas.openxmlformats.org/officeDocument/2006/relationships/oleObject" Target="../embeddings/oleObject185.bin"/><Relationship Id="rId17" Type="http://schemas.openxmlformats.org/officeDocument/2006/relationships/image" Target="../media/image136.wmf"/><Relationship Id="rId25" Type="http://schemas.openxmlformats.org/officeDocument/2006/relationships/image" Target="../media/image140.wmf"/><Relationship Id="rId33" Type="http://schemas.openxmlformats.org/officeDocument/2006/relationships/image" Target="../media/image144.wmf"/><Relationship Id="rId38" Type="http://schemas.openxmlformats.org/officeDocument/2006/relationships/oleObject" Target="../embeddings/oleObject19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7.bin"/><Relationship Id="rId20" Type="http://schemas.openxmlformats.org/officeDocument/2006/relationships/oleObject" Target="../embeddings/oleObject189.bin"/><Relationship Id="rId29" Type="http://schemas.openxmlformats.org/officeDocument/2006/relationships/image" Target="../media/image142.wmf"/><Relationship Id="rId41" Type="http://schemas.openxmlformats.org/officeDocument/2006/relationships/image" Target="../media/image148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2.bin"/><Relationship Id="rId11" Type="http://schemas.openxmlformats.org/officeDocument/2006/relationships/image" Target="../media/image133.wmf"/><Relationship Id="rId24" Type="http://schemas.openxmlformats.org/officeDocument/2006/relationships/oleObject" Target="../embeddings/oleObject191.bin"/><Relationship Id="rId32" Type="http://schemas.openxmlformats.org/officeDocument/2006/relationships/oleObject" Target="../embeddings/oleObject195.bin"/><Relationship Id="rId37" Type="http://schemas.openxmlformats.org/officeDocument/2006/relationships/image" Target="../media/image146.wmf"/><Relationship Id="rId40" Type="http://schemas.openxmlformats.org/officeDocument/2006/relationships/oleObject" Target="../embeddings/oleObject199.bin"/><Relationship Id="rId5" Type="http://schemas.openxmlformats.org/officeDocument/2006/relationships/image" Target="../media/image72.wmf"/><Relationship Id="rId15" Type="http://schemas.openxmlformats.org/officeDocument/2006/relationships/image" Target="../media/image135.wmf"/><Relationship Id="rId23" Type="http://schemas.openxmlformats.org/officeDocument/2006/relationships/image" Target="../media/image139.wmf"/><Relationship Id="rId28" Type="http://schemas.openxmlformats.org/officeDocument/2006/relationships/oleObject" Target="../embeddings/oleObject193.bin"/><Relationship Id="rId36" Type="http://schemas.openxmlformats.org/officeDocument/2006/relationships/oleObject" Target="../embeddings/oleObject197.bin"/><Relationship Id="rId10" Type="http://schemas.openxmlformats.org/officeDocument/2006/relationships/oleObject" Target="../embeddings/oleObject184.bin"/><Relationship Id="rId19" Type="http://schemas.openxmlformats.org/officeDocument/2006/relationships/image" Target="../media/image137.wmf"/><Relationship Id="rId31" Type="http://schemas.openxmlformats.org/officeDocument/2006/relationships/image" Target="../media/image143.wmf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186.bin"/><Relationship Id="rId22" Type="http://schemas.openxmlformats.org/officeDocument/2006/relationships/oleObject" Target="../embeddings/oleObject190.bin"/><Relationship Id="rId27" Type="http://schemas.openxmlformats.org/officeDocument/2006/relationships/image" Target="../media/image141.wmf"/><Relationship Id="rId30" Type="http://schemas.openxmlformats.org/officeDocument/2006/relationships/oleObject" Target="../embeddings/oleObject194.bin"/><Relationship Id="rId35" Type="http://schemas.openxmlformats.org/officeDocument/2006/relationships/image" Target="../media/image145.wmf"/><Relationship Id="rId43" Type="http://schemas.openxmlformats.org/officeDocument/2006/relationships/image" Target="../media/image1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153.wmf"/><Relationship Id="rId18" Type="http://schemas.openxmlformats.org/officeDocument/2006/relationships/oleObject" Target="../embeddings/oleObject208.bin"/><Relationship Id="rId26" Type="http://schemas.openxmlformats.org/officeDocument/2006/relationships/oleObject" Target="../embeddings/oleObject212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57.wmf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205.bin"/><Relationship Id="rId17" Type="http://schemas.openxmlformats.org/officeDocument/2006/relationships/image" Target="../media/image155.wmf"/><Relationship Id="rId25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7.bin"/><Relationship Id="rId20" Type="http://schemas.openxmlformats.org/officeDocument/2006/relationships/oleObject" Target="../embeddings/oleObject209.bin"/><Relationship Id="rId29" Type="http://schemas.openxmlformats.org/officeDocument/2006/relationships/image" Target="../media/image161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52.wmf"/><Relationship Id="rId24" Type="http://schemas.openxmlformats.org/officeDocument/2006/relationships/oleObject" Target="../embeddings/oleObject211.bin"/><Relationship Id="rId32" Type="http://schemas.openxmlformats.org/officeDocument/2006/relationships/image" Target="../media/image162.wmf"/><Relationship Id="rId5" Type="http://schemas.openxmlformats.org/officeDocument/2006/relationships/image" Target="../media/image75.wmf"/><Relationship Id="rId15" Type="http://schemas.openxmlformats.org/officeDocument/2006/relationships/image" Target="../media/image154.wmf"/><Relationship Id="rId23" Type="http://schemas.openxmlformats.org/officeDocument/2006/relationships/image" Target="../media/image158.wmf"/><Relationship Id="rId28" Type="http://schemas.openxmlformats.org/officeDocument/2006/relationships/oleObject" Target="../embeddings/oleObject213.bin"/><Relationship Id="rId10" Type="http://schemas.openxmlformats.org/officeDocument/2006/relationships/oleObject" Target="../embeddings/oleObject204.bin"/><Relationship Id="rId19" Type="http://schemas.openxmlformats.org/officeDocument/2006/relationships/image" Target="../media/image156.wmf"/><Relationship Id="rId31" Type="http://schemas.openxmlformats.org/officeDocument/2006/relationships/oleObject" Target="../embeddings/oleObject215.bin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51.wmf"/><Relationship Id="rId14" Type="http://schemas.openxmlformats.org/officeDocument/2006/relationships/oleObject" Target="../embeddings/oleObject206.bin"/><Relationship Id="rId22" Type="http://schemas.openxmlformats.org/officeDocument/2006/relationships/oleObject" Target="../embeddings/oleObject210.bin"/><Relationship Id="rId27" Type="http://schemas.openxmlformats.org/officeDocument/2006/relationships/image" Target="../media/image160.wmf"/><Relationship Id="rId30" Type="http://schemas.openxmlformats.org/officeDocument/2006/relationships/oleObject" Target="../embeddings/oleObject2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13" Type="http://schemas.openxmlformats.org/officeDocument/2006/relationships/oleObject" Target="../embeddings/oleObject219.bin"/><Relationship Id="rId18" Type="http://schemas.openxmlformats.org/officeDocument/2006/relationships/image" Target="../media/image173.wmf"/><Relationship Id="rId26" Type="http://schemas.openxmlformats.org/officeDocument/2006/relationships/oleObject" Target="../embeddings/oleObject226.bin"/><Relationship Id="rId39" Type="http://schemas.openxmlformats.org/officeDocument/2006/relationships/image" Target="../media/image183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223.bin"/><Relationship Id="rId34" Type="http://schemas.openxmlformats.org/officeDocument/2006/relationships/oleObject" Target="../embeddings/oleObject230.bin"/><Relationship Id="rId42" Type="http://schemas.openxmlformats.org/officeDocument/2006/relationships/oleObject" Target="../embeddings/oleObject234.bin"/><Relationship Id="rId7" Type="http://schemas.openxmlformats.org/officeDocument/2006/relationships/image" Target="../media/image190.emf"/><Relationship Id="rId12" Type="http://schemas.openxmlformats.org/officeDocument/2006/relationships/image" Target="../media/image170.wmf"/><Relationship Id="rId17" Type="http://schemas.openxmlformats.org/officeDocument/2006/relationships/oleObject" Target="../embeddings/oleObject221.bin"/><Relationship Id="rId25" Type="http://schemas.openxmlformats.org/officeDocument/2006/relationships/oleObject" Target="../embeddings/oleObject225.bin"/><Relationship Id="rId33" Type="http://schemas.openxmlformats.org/officeDocument/2006/relationships/image" Target="../media/image180.wmf"/><Relationship Id="rId38" Type="http://schemas.openxmlformats.org/officeDocument/2006/relationships/oleObject" Target="../embeddings/oleObject2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2.wmf"/><Relationship Id="rId20" Type="http://schemas.openxmlformats.org/officeDocument/2006/relationships/image" Target="../media/image174.wmf"/><Relationship Id="rId29" Type="http://schemas.openxmlformats.org/officeDocument/2006/relationships/image" Target="../media/image178.wmf"/><Relationship Id="rId41" Type="http://schemas.openxmlformats.org/officeDocument/2006/relationships/image" Target="../media/image18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9.emf"/><Relationship Id="rId11" Type="http://schemas.openxmlformats.org/officeDocument/2006/relationships/oleObject" Target="../embeddings/oleObject218.bin"/><Relationship Id="rId24" Type="http://schemas.openxmlformats.org/officeDocument/2006/relationships/image" Target="../media/image176.wmf"/><Relationship Id="rId32" Type="http://schemas.openxmlformats.org/officeDocument/2006/relationships/oleObject" Target="../embeddings/oleObject229.bin"/><Relationship Id="rId37" Type="http://schemas.openxmlformats.org/officeDocument/2006/relationships/image" Target="../media/image182.wmf"/><Relationship Id="rId40" Type="http://schemas.openxmlformats.org/officeDocument/2006/relationships/oleObject" Target="../embeddings/oleObject233.bin"/><Relationship Id="rId45" Type="http://schemas.openxmlformats.org/officeDocument/2006/relationships/image" Target="../media/image186.wmf"/><Relationship Id="rId5" Type="http://schemas.openxmlformats.org/officeDocument/2006/relationships/image" Target="../media/image188.emf"/><Relationship Id="rId15" Type="http://schemas.openxmlformats.org/officeDocument/2006/relationships/oleObject" Target="../embeddings/oleObject220.bin"/><Relationship Id="rId23" Type="http://schemas.openxmlformats.org/officeDocument/2006/relationships/oleObject" Target="../embeddings/oleObject224.bin"/><Relationship Id="rId28" Type="http://schemas.openxmlformats.org/officeDocument/2006/relationships/oleObject" Target="../embeddings/oleObject227.bin"/><Relationship Id="rId36" Type="http://schemas.openxmlformats.org/officeDocument/2006/relationships/oleObject" Target="../embeddings/oleObject231.bin"/><Relationship Id="rId10" Type="http://schemas.openxmlformats.org/officeDocument/2006/relationships/image" Target="../media/image169.wmf"/><Relationship Id="rId19" Type="http://schemas.openxmlformats.org/officeDocument/2006/relationships/oleObject" Target="../embeddings/oleObject222.bin"/><Relationship Id="rId31" Type="http://schemas.openxmlformats.org/officeDocument/2006/relationships/image" Target="../media/image179.wmf"/><Relationship Id="rId44" Type="http://schemas.openxmlformats.org/officeDocument/2006/relationships/oleObject" Target="../embeddings/oleObject235.bin"/><Relationship Id="rId4" Type="http://schemas.openxmlformats.org/officeDocument/2006/relationships/image" Target="../media/image187.e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171.wmf"/><Relationship Id="rId22" Type="http://schemas.openxmlformats.org/officeDocument/2006/relationships/image" Target="../media/image175.wmf"/><Relationship Id="rId27" Type="http://schemas.openxmlformats.org/officeDocument/2006/relationships/image" Target="../media/image177.wmf"/><Relationship Id="rId30" Type="http://schemas.openxmlformats.org/officeDocument/2006/relationships/oleObject" Target="../embeddings/oleObject228.bin"/><Relationship Id="rId35" Type="http://schemas.openxmlformats.org/officeDocument/2006/relationships/image" Target="../media/image181.wmf"/><Relationship Id="rId43" Type="http://schemas.openxmlformats.org/officeDocument/2006/relationships/image" Target="../media/image18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domaths.com/CircleParts1NL.j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1.wmf"/><Relationship Id="rId24" Type="http://schemas.openxmlformats.org/officeDocument/2006/relationships/image" Target="../media/image16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oleObject" Target="../embeddings/oleObject14.bin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.wmf"/><Relationship Id="rId14" Type="http://schemas.openxmlformats.org/officeDocument/2006/relationships/hyperlink" Target="http://www.waldomaths.com/Circle2NL.jsp" TargetMode="External"/><Relationship Id="rId22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8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3.wmf"/><Relationship Id="rId5" Type="http://schemas.openxmlformats.org/officeDocument/2006/relationships/image" Target="../media/image2.wmf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" Type="http://schemas.openxmlformats.org/officeDocument/2006/relationships/video" Target="../media/media1.mp4"/><Relationship Id="rId21" Type="http://schemas.openxmlformats.org/officeDocument/2006/relationships/image" Target="../media/image34.wmf"/><Relationship Id="rId34" Type="http://schemas.openxmlformats.org/officeDocument/2006/relationships/oleObject" Target="../embeddings/oleObject52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33" Type="http://schemas.openxmlformats.org/officeDocument/2006/relationships/image" Target="../media/image40.wmf"/><Relationship Id="rId2" Type="http://schemas.microsoft.com/office/2007/relationships/media" Target="../media/media1.mp4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47.bin"/><Relationship Id="rId32" Type="http://schemas.openxmlformats.org/officeDocument/2006/relationships/oleObject" Target="../embeddings/oleObject51.bin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49.bin"/><Relationship Id="rId36" Type="http://schemas.openxmlformats.org/officeDocument/2006/relationships/image" Target="../media/image42.png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33.wmf"/><Relationship Id="rId31" Type="http://schemas.openxmlformats.org/officeDocument/2006/relationships/image" Target="../media/image39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37.wmf"/><Relationship Id="rId30" Type="http://schemas.openxmlformats.org/officeDocument/2006/relationships/oleObject" Target="../embeddings/oleObject50.bin"/><Relationship Id="rId35" Type="http://schemas.openxmlformats.org/officeDocument/2006/relationships/image" Target="../media/image41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60.bin"/><Relationship Id="rId26" Type="http://schemas.openxmlformats.org/officeDocument/2006/relationships/image" Target="../media/image53.wmf"/><Relationship Id="rId39" Type="http://schemas.openxmlformats.org/officeDocument/2006/relationships/image" Target="../media/image59.wmf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9.bin"/><Relationship Id="rId42" Type="http://schemas.openxmlformats.org/officeDocument/2006/relationships/oleObject" Target="../embeddings/oleObject73.bin"/><Relationship Id="rId47" Type="http://schemas.openxmlformats.org/officeDocument/2006/relationships/image" Target="../media/image63.wmf"/><Relationship Id="rId50" Type="http://schemas.openxmlformats.org/officeDocument/2006/relationships/oleObject" Target="../embeddings/oleObject77.bin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49.wmf"/><Relationship Id="rId25" Type="http://schemas.openxmlformats.org/officeDocument/2006/relationships/oleObject" Target="../embeddings/oleObject64.bin"/><Relationship Id="rId33" Type="http://schemas.openxmlformats.org/officeDocument/2006/relationships/oleObject" Target="../embeddings/oleObject68.bin"/><Relationship Id="rId38" Type="http://schemas.openxmlformats.org/officeDocument/2006/relationships/oleObject" Target="../embeddings/oleObject71.bin"/><Relationship Id="rId46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29" Type="http://schemas.openxmlformats.org/officeDocument/2006/relationships/oleObject" Target="../embeddings/oleObject66.bin"/><Relationship Id="rId41" Type="http://schemas.openxmlformats.org/officeDocument/2006/relationships/image" Target="../media/image60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46.wmf"/><Relationship Id="rId24" Type="http://schemas.openxmlformats.org/officeDocument/2006/relationships/oleObject" Target="../embeddings/oleObject63.bin"/><Relationship Id="rId32" Type="http://schemas.openxmlformats.org/officeDocument/2006/relationships/image" Target="../media/image56.wmf"/><Relationship Id="rId37" Type="http://schemas.openxmlformats.org/officeDocument/2006/relationships/image" Target="../media/image58.wmf"/><Relationship Id="rId40" Type="http://schemas.openxmlformats.org/officeDocument/2006/relationships/oleObject" Target="../embeddings/oleObject72.bin"/><Relationship Id="rId45" Type="http://schemas.openxmlformats.org/officeDocument/2006/relationships/image" Target="../media/image62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image" Target="../media/image54.wmf"/><Relationship Id="rId36" Type="http://schemas.openxmlformats.org/officeDocument/2006/relationships/oleObject" Target="../embeddings/oleObject70.bin"/><Relationship Id="rId49" Type="http://schemas.openxmlformats.org/officeDocument/2006/relationships/image" Target="../media/image64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50.wmf"/><Relationship Id="rId31" Type="http://schemas.openxmlformats.org/officeDocument/2006/relationships/oleObject" Target="../embeddings/oleObject67.bin"/><Relationship Id="rId44" Type="http://schemas.openxmlformats.org/officeDocument/2006/relationships/oleObject" Target="../embeddings/oleObject74.bin"/><Relationship Id="rId52" Type="http://schemas.openxmlformats.org/officeDocument/2006/relationships/oleObject" Target="../embeddings/oleObject78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Relationship Id="rId27" Type="http://schemas.openxmlformats.org/officeDocument/2006/relationships/oleObject" Target="../embeddings/oleObject65.bin"/><Relationship Id="rId30" Type="http://schemas.openxmlformats.org/officeDocument/2006/relationships/image" Target="../media/image55.wmf"/><Relationship Id="rId35" Type="http://schemas.openxmlformats.org/officeDocument/2006/relationships/image" Target="../media/image57.wmf"/><Relationship Id="rId43" Type="http://schemas.openxmlformats.org/officeDocument/2006/relationships/image" Target="../media/image61.wmf"/><Relationship Id="rId48" Type="http://schemas.openxmlformats.org/officeDocument/2006/relationships/oleObject" Target="../embeddings/oleObject76.bin"/><Relationship Id="rId8" Type="http://schemas.openxmlformats.org/officeDocument/2006/relationships/oleObject" Target="../embeddings/oleObject55.bin"/><Relationship Id="rId51" Type="http://schemas.openxmlformats.org/officeDocument/2006/relationships/image" Target="../media/image6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5.bin"/><Relationship Id="rId3" Type="http://schemas.openxmlformats.org/officeDocument/2006/relationships/video" Target="../media/media2.mp4"/><Relationship Id="rId21" Type="http://schemas.openxmlformats.org/officeDocument/2006/relationships/image" Target="../media/image6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67.wmf"/><Relationship Id="rId25" Type="http://schemas.openxmlformats.org/officeDocument/2006/relationships/image" Target="../media/image71.png"/><Relationship Id="rId2" Type="http://schemas.microsoft.com/office/2007/relationships/media" Target="../media/media2.mp4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4.wmf"/><Relationship Id="rId24" Type="http://schemas.openxmlformats.org/officeDocument/2006/relationships/image" Target="../media/image70.wmf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66.wmf"/><Relationship Id="rId23" Type="http://schemas.openxmlformats.org/officeDocument/2006/relationships/oleObject" Target="../embeddings/oleObject87.bin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68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wmf"/><Relationship Id="rId14" Type="http://schemas.openxmlformats.org/officeDocument/2006/relationships/oleObject" Target="../embeddings/oleObject83.bin"/><Relationship Id="rId22" Type="http://schemas.openxmlformats.org/officeDocument/2006/relationships/hyperlink" Target="http://www.waldomaths.com/Circle2NL.j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3068960"/>
            <a:ext cx="6172200" cy="1894362"/>
          </a:xfrm>
        </p:spPr>
        <p:txBody>
          <a:bodyPr/>
          <a:lstStyle/>
          <a:p>
            <a:r>
              <a:rPr lang="en-CA"/>
              <a:t>Section 7.1 Inscribed and Central Angles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III)  Proving Angle Properties:</a:t>
            </a:r>
          </a:p>
        </p:txBody>
      </p:sp>
      <p:sp>
        <p:nvSpPr>
          <p:cNvPr id="4" name="Oval 3"/>
          <p:cNvSpPr/>
          <p:nvPr/>
        </p:nvSpPr>
        <p:spPr>
          <a:xfrm>
            <a:off x="452438" y="1147763"/>
            <a:ext cx="2881312" cy="28797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847850" y="2554288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7" name="Straight Connector 6"/>
          <p:cNvCxnSpPr>
            <a:stCxn id="5" idx="3"/>
            <a:endCxn id="4" idx="3"/>
          </p:cNvCxnSpPr>
          <p:nvPr/>
        </p:nvCxnSpPr>
        <p:spPr>
          <a:xfrm rot="5400000">
            <a:off x="871537" y="2619376"/>
            <a:ext cx="989013" cy="98266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5"/>
          </p:cNvCxnSpPr>
          <p:nvPr/>
        </p:nvCxnSpPr>
        <p:spPr>
          <a:xfrm rot="16200000" flipH="1">
            <a:off x="2275682" y="2248693"/>
            <a:ext cx="577850" cy="131286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" idx="0"/>
          </p:cNvCxnSpPr>
          <p:nvPr/>
        </p:nvCxnSpPr>
        <p:spPr>
          <a:xfrm rot="16200000" flipV="1">
            <a:off x="1526381" y="1513682"/>
            <a:ext cx="2046287" cy="131445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0"/>
            <a:endCxn id="4" idx="3"/>
          </p:cNvCxnSpPr>
          <p:nvPr/>
        </p:nvCxnSpPr>
        <p:spPr>
          <a:xfrm rot="16200000" flipH="1" flipV="1">
            <a:off x="154782" y="1867694"/>
            <a:ext cx="2457450" cy="1017587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3088" y="3568700"/>
          <a:ext cx="3302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568700"/>
                        <a:ext cx="3302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71650" y="873125"/>
          <a:ext cx="2587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873125"/>
                        <a:ext cx="2587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190875" y="3125788"/>
          <a:ext cx="2984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3125788"/>
                        <a:ext cx="2984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758950" y="2292350"/>
          <a:ext cx="2794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164880" imgH="177480" progId="Equation.DSMT4">
                  <p:embed/>
                </p:oleObj>
              </mc:Choice>
              <mc:Fallback>
                <p:oleObj name="Equation" r:id="rId10" imgW="164880" imgH="177480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292350"/>
                        <a:ext cx="2794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408363" y="1112838"/>
          <a:ext cx="38115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1879560" imgH="177480" progId="Equation.DSMT4">
                  <p:embed/>
                </p:oleObj>
              </mc:Choice>
              <mc:Fallback>
                <p:oleObj name="Equation" r:id="rId12" imgW="1879560" imgH="177480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1112838"/>
                        <a:ext cx="38115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4" idx="0"/>
            <a:endCxn id="4" idx="4"/>
          </p:cNvCxnSpPr>
          <p:nvPr/>
        </p:nvCxnSpPr>
        <p:spPr>
          <a:xfrm rot="16200000" flipH="1">
            <a:off x="453231" y="2586832"/>
            <a:ext cx="2879725" cy="1588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234113" y="1473200"/>
          <a:ext cx="11096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812520" imgH="406080" progId="Equation.DSMT4">
                  <p:embed/>
                </p:oleObj>
              </mc:Choice>
              <mc:Fallback>
                <p:oleObj name="Equation" r:id="rId14" imgW="812520" imgH="406080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1473200"/>
                        <a:ext cx="11096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4556125" y="1484313"/>
          <a:ext cx="9366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6" imgW="685800" imgH="406080" progId="Equation.DSMT4">
                  <p:embed/>
                </p:oleObj>
              </mc:Choice>
              <mc:Fallback>
                <p:oleObj name="Equation" r:id="rId16" imgW="685800" imgH="406080" progId="Equation.DSMT4">
                  <p:embed/>
                  <p:pic>
                    <p:nvPicPr>
                      <p:cNvPr id="103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1484313"/>
                        <a:ext cx="9366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0"/>
          <p:cNvGraphicFramePr>
            <a:graphicFrameLocks noChangeAspect="1"/>
          </p:cNvGraphicFramePr>
          <p:nvPr/>
        </p:nvGraphicFramePr>
        <p:xfrm>
          <a:off x="3967163" y="2552700"/>
          <a:ext cx="10429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8" imgW="622080" imgH="177480" progId="Equation.DSMT4">
                  <p:embed/>
                </p:oleObj>
              </mc:Choice>
              <mc:Fallback>
                <p:oleObj name="Equation" r:id="rId18" imgW="622080" imgH="177480" progId="Equation.DSMT4">
                  <p:embed/>
                  <p:pic>
                    <p:nvPicPr>
                      <p:cNvPr id="103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2552700"/>
                        <a:ext cx="10429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1"/>
          <p:cNvGraphicFramePr>
            <a:graphicFrameLocks noChangeAspect="1"/>
          </p:cNvGraphicFramePr>
          <p:nvPr/>
        </p:nvGraphicFramePr>
        <p:xfrm>
          <a:off x="5368925" y="2490788"/>
          <a:ext cx="7445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0" imgW="444240" imgH="215640" progId="Equation.DSMT4">
                  <p:embed/>
                </p:oleObj>
              </mc:Choice>
              <mc:Fallback>
                <p:oleObj name="Equation" r:id="rId20" imgW="444240" imgH="215640" progId="Equation.DSMT4">
                  <p:embed/>
                  <p:pic>
                    <p:nvPicPr>
                      <p:cNvPr id="103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2490788"/>
                        <a:ext cx="74453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2"/>
          <p:cNvGraphicFramePr>
            <a:graphicFrameLocks noChangeAspect="1"/>
          </p:cNvGraphicFramePr>
          <p:nvPr/>
        </p:nvGraphicFramePr>
        <p:xfrm>
          <a:off x="6523038" y="2540000"/>
          <a:ext cx="10652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2" imgW="634680" imgH="177480" progId="Equation.DSMT4">
                  <p:embed/>
                </p:oleObj>
              </mc:Choice>
              <mc:Fallback>
                <p:oleObj name="Equation" r:id="rId22" imgW="634680" imgH="177480" progId="Equation.DSMT4">
                  <p:embed/>
                  <p:pic>
                    <p:nvPicPr>
                      <p:cNvPr id="103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2540000"/>
                        <a:ext cx="1065212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3"/>
          <p:cNvGraphicFramePr>
            <a:graphicFrameLocks noChangeAspect="1"/>
          </p:cNvGraphicFramePr>
          <p:nvPr/>
        </p:nvGraphicFramePr>
        <p:xfrm>
          <a:off x="7908925" y="2479675"/>
          <a:ext cx="7445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4" imgW="444240" imgH="215640" progId="Equation.DSMT4">
                  <p:embed/>
                </p:oleObj>
              </mc:Choice>
              <mc:Fallback>
                <p:oleObj name="Equation" r:id="rId24" imgW="444240" imgH="215640" progId="Equation.DSMT4">
                  <p:embed/>
                  <p:pic>
                    <p:nvPicPr>
                      <p:cNvPr id="10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925" y="2479675"/>
                        <a:ext cx="7445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4"/>
          <p:cNvGraphicFramePr>
            <a:graphicFrameLocks noChangeAspect="1"/>
          </p:cNvGraphicFramePr>
          <p:nvPr/>
        </p:nvGraphicFramePr>
        <p:xfrm>
          <a:off x="1009650" y="3127375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5" imgW="126720" imgH="139680" progId="Equation.DSMT4">
                  <p:embed/>
                </p:oleObj>
              </mc:Choice>
              <mc:Fallback>
                <p:oleObj name="Equation" r:id="rId25" imgW="126720" imgH="139680" progId="Equation.DSMT4">
                  <p:embed/>
                  <p:pic>
                    <p:nvPicPr>
                      <p:cNvPr id="10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127375"/>
                        <a:ext cx="2127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5"/>
          <p:cNvGraphicFramePr>
            <a:graphicFrameLocks noChangeAspect="1"/>
          </p:cNvGraphicFramePr>
          <p:nvPr/>
        </p:nvGraphicFramePr>
        <p:xfrm>
          <a:off x="1674813" y="1485900"/>
          <a:ext cx="2127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27" imgW="126720" imgH="139680" progId="Equation.DSMT4">
                  <p:embed/>
                </p:oleObj>
              </mc:Choice>
              <mc:Fallback>
                <p:oleObj name="Equation" r:id="rId27" imgW="126720" imgH="139680" progId="Equation.DSMT4">
                  <p:embed/>
                  <p:pic>
                    <p:nvPicPr>
                      <p:cNvPr id="10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1485900"/>
                        <a:ext cx="2127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7"/>
          <p:cNvGraphicFramePr>
            <a:graphicFrameLocks noChangeAspect="1"/>
          </p:cNvGraphicFramePr>
          <p:nvPr/>
        </p:nvGraphicFramePr>
        <p:xfrm>
          <a:off x="2790825" y="2851150"/>
          <a:ext cx="2349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29" imgW="139680" imgH="164880" progId="Equation.DSMT4">
                  <p:embed/>
                </p:oleObj>
              </mc:Choice>
              <mc:Fallback>
                <p:oleObj name="Equation" r:id="rId29" imgW="139680" imgH="164880" progId="Equation.DSMT4">
                  <p:embed/>
                  <p:pic>
                    <p:nvPicPr>
                      <p:cNvPr id="103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851150"/>
                        <a:ext cx="2349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8"/>
          <p:cNvGraphicFramePr>
            <a:graphicFrameLocks noChangeAspect="1"/>
          </p:cNvGraphicFramePr>
          <p:nvPr/>
        </p:nvGraphicFramePr>
        <p:xfrm>
          <a:off x="7558088" y="2516188"/>
          <a:ext cx="3841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1" imgW="228600" imgH="203040" progId="Equation.DSMT4">
                  <p:embed/>
                </p:oleObj>
              </mc:Choice>
              <mc:Fallback>
                <p:oleObj name="Equation" r:id="rId31" imgW="228600" imgH="203040" progId="Equation.DSMT4">
                  <p:embed/>
                  <p:pic>
                    <p:nvPicPr>
                      <p:cNvPr id="104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8" y="2516188"/>
                        <a:ext cx="38417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9"/>
          <p:cNvGraphicFramePr>
            <a:graphicFrameLocks noChangeAspect="1"/>
          </p:cNvGraphicFramePr>
          <p:nvPr/>
        </p:nvGraphicFramePr>
        <p:xfrm>
          <a:off x="4999038" y="2549525"/>
          <a:ext cx="36353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3" imgW="215640" imgH="177480" progId="Equation.DSMT4">
                  <p:embed/>
                </p:oleObj>
              </mc:Choice>
              <mc:Fallback>
                <p:oleObj name="Equation" r:id="rId33" imgW="215640" imgH="177480" progId="Equation.DSMT4">
                  <p:embed/>
                  <p:pic>
                    <p:nvPicPr>
                      <p:cNvPr id="104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2549525"/>
                        <a:ext cx="363537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20"/>
          <p:cNvGraphicFramePr>
            <a:graphicFrameLocks noChangeAspect="1"/>
          </p:cNvGraphicFramePr>
          <p:nvPr/>
        </p:nvGraphicFramePr>
        <p:xfrm>
          <a:off x="1885950" y="1457325"/>
          <a:ext cx="2349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5" imgW="139680" imgH="164880" progId="Equation.DSMT4">
                  <p:embed/>
                </p:oleObj>
              </mc:Choice>
              <mc:Fallback>
                <p:oleObj name="Equation" r:id="rId35" imgW="139680" imgH="164880" progId="Equation.DSMT4">
                  <p:embed/>
                  <p:pic>
                    <p:nvPicPr>
                      <p:cNvPr id="104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457325"/>
                        <a:ext cx="2349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Heart 48"/>
          <p:cNvSpPr/>
          <p:nvPr/>
        </p:nvSpPr>
        <p:spPr>
          <a:xfrm>
            <a:off x="1706563" y="2770188"/>
            <a:ext cx="163512" cy="163512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043" name="Object 21"/>
          <p:cNvGraphicFramePr>
            <a:graphicFrameLocks noChangeAspect="1"/>
          </p:cNvGraphicFramePr>
          <p:nvPr/>
        </p:nvGraphicFramePr>
        <p:xfrm>
          <a:off x="3719513" y="3027363"/>
          <a:ext cx="10429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6" imgW="622080" imgH="177480" progId="Equation.DSMT4">
                  <p:embed/>
                </p:oleObj>
              </mc:Choice>
              <mc:Fallback>
                <p:oleObj name="Equation" r:id="rId36" imgW="622080" imgH="177480" progId="Equation.DSMT4">
                  <p:embed/>
                  <p:pic>
                    <p:nvPicPr>
                      <p:cNvPr id="104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3027363"/>
                        <a:ext cx="10429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2"/>
          <p:cNvGraphicFramePr>
            <a:graphicFrameLocks noChangeAspect="1"/>
          </p:cNvGraphicFramePr>
          <p:nvPr/>
        </p:nvGraphicFramePr>
        <p:xfrm>
          <a:off x="4694238" y="3038475"/>
          <a:ext cx="98901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7" imgW="647640" imgH="177480" progId="Equation.DSMT4">
                  <p:embed/>
                </p:oleObj>
              </mc:Choice>
              <mc:Fallback>
                <p:oleObj name="Equation" r:id="rId37" imgW="647640" imgH="177480" progId="Equation.DSMT4">
                  <p:embed/>
                  <p:pic>
                    <p:nvPicPr>
                      <p:cNvPr id="104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038475"/>
                        <a:ext cx="989012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23"/>
          <p:cNvGraphicFramePr>
            <a:graphicFrameLocks noChangeAspect="1"/>
          </p:cNvGraphicFramePr>
          <p:nvPr/>
        </p:nvGraphicFramePr>
        <p:xfrm>
          <a:off x="1730375" y="4006850"/>
          <a:ext cx="3222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39" imgW="177480" imgH="164880" progId="Equation.DSMT4">
                  <p:embed/>
                </p:oleObj>
              </mc:Choice>
              <mc:Fallback>
                <p:oleObj name="Equation" r:id="rId39" imgW="177480" imgH="164880" progId="Equation.DSMT4">
                  <p:embed/>
                  <p:pic>
                    <p:nvPicPr>
                      <p:cNvPr id="104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006850"/>
                        <a:ext cx="3222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24"/>
          <p:cNvGraphicFramePr>
            <a:graphicFrameLocks noChangeAspect="1"/>
          </p:cNvGraphicFramePr>
          <p:nvPr/>
        </p:nvGraphicFramePr>
        <p:xfrm>
          <a:off x="5664200" y="2979738"/>
          <a:ext cx="5318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41" imgW="317160" imgH="215640" progId="Equation.DSMT4">
                  <p:embed/>
                </p:oleObj>
              </mc:Choice>
              <mc:Fallback>
                <p:oleObj name="Equation" r:id="rId41" imgW="317160" imgH="215640" progId="Equation.DSMT4">
                  <p:embed/>
                  <p:pic>
                    <p:nvPicPr>
                      <p:cNvPr id="104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2979738"/>
                        <a:ext cx="5318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25"/>
          <p:cNvGraphicFramePr>
            <a:graphicFrameLocks noChangeAspect="1"/>
          </p:cNvGraphicFramePr>
          <p:nvPr/>
        </p:nvGraphicFramePr>
        <p:xfrm>
          <a:off x="6478588" y="3043238"/>
          <a:ext cx="94456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3" imgW="634680" imgH="177480" progId="Equation.DSMT4">
                  <p:embed/>
                </p:oleObj>
              </mc:Choice>
              <mc:Fallback>
                <p:oleObj name="Equation" r:id="rId43" imgW="634680" imgH="177480" progId="Equation.DSMT4">
                  <p:embed/>
                  <p:pic>
                    <p:nvPicPr>
                      <p:cNvPr id="104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3043238"/>
                        <a:ext cx="944562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6"/>
          <p:cNvGraphicFramePr>
            <a:graphicFrameLocks noChangeAspect="1"/>
          </p:cNvGraphicFramePr>
          <p:nvPr/>
        </p:nvGraphicFramePr>
        <p:xfrm>
          <a:off x="7402513" y="3049588"/>
          <a:ext cx="939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45" imgW="647640" imgH="177480" progId="Equation.DSMT4">
                  <p:embed/>
                </p:oleObj>
              </mc:Choice>
              <mc:Fallback>
                <p:oleObj name="Equation" r:id="rId45" imgW="647640" imgH="177480" progId="Equation.DSMT4">
                  <p:embed/>
                  <p:pic>
                    <p:nvPicPr>
                      <p:cNvPr id="104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3049588"/>
                        <a:ext cx="939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7"/>
          <p:cNvGraphicFramePr>
            <a:graphicFrameLocks noChangeAspect="1"/>
          </p:cNvGraphicFramePr>
          <p:nvPr/>
        </p:nvGraphicFramePr>
        <p:xfrm>
          <a:off x="8335963" y="2989263"/>
          <a:ext cx="5318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47" imgW="317160" imgH="215640" progId="Equation.DSMT4">
                  <p:embed/>
                </p:oleObj>
              </mc:Choice>
              <mc:Fallback>
                <p:oleObj name="Equation" r:id="rId47" imgW="317160" imgH="215640" progId="Equation.DSMT4">
                  <p:embed/>
                  <p:pic>
                    <p:nvPicPr>
                      <p:cNvPr id="104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63" y="2989263"/>
                        <a:ext cx="5318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Isosceles Triangle 56"/>
          <p:cNvSpPr/>
          <p:nvPr/>
        </p:nvSpPr>
        <p:spPr>
          <a:xfrm>
            <a:off x="1938338" y="2757488"/>
            <a:ext cx="177800" cy="190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050" name="Object 28"/>
          <p:cNvGraphicFramePr>
            <a:graphicFrameLocks noChangeAspect="1"/>
          </p:cNvGraphicFramePr>
          <p:nvPr/>
        </p:nvGraphicFramePr>
        <p:xfrm>
          <a:off x="4351338" y="3568700"/>
          <a:ext cx="98901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48" imgW="647640" imgH="177480" progId="Equation.DSMT4">
                  <p:embed/>
                </p:oleObj>
              </mc:Choice>
              <mc:Fallback>
                <p:oleObj name="Equation" r:id="rId48" imgW="647640" imgH="177480" progId="Equation.DSMT4">
                  <p:embed/>
                  <p:pic>
                    <p:nvPicPr>
                      <p:cNvPr id="105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3568700"/>
                        <a:ext cx="989012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Object 29"/>
          <p:cNvGraphicFramePr>
            <a:graphicFrameLocks noChangeAspect="1"/>
          </p:cNvGraphicFramePr>
          <p:nvPr/>
        </p:nvGraphicFramePr>
        <p:xfrm>
          <a:off x="5365750" y="3543300"/>
          <a:ext cx="3635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49" imgW="215640" imgH="177480" progId="Equation.DSMT4">
                  <p:embed/>
                </p:oleObj>
              </mc:Choice>
              <mc:Fallback>
                <p:oleObj name="Equation" r:id="rId49" imgW="215640" imgH="177480" progId="Equation.DSMT4">
                  <p:embed/>
                  <p:pic>
                    <p:nvPicPr>
                      <p:cNvPr id="105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543300"/>
                        <a:ext cx="3635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30"/>
          <p:cNvGraphicFramePr>
            <a:graphicFrameLocks noChangeAspect="1"/>
          </p:cNvGraphicFramePr>
          <p:nvPr/>
        </p:nvGraphicFramePr>
        <p:xfrm>
          <a:off x="6977063" y="3538538"/>
          <a:ext cx="939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50" imgW="647640" imgH="177480" progId="Equation.DSMT4">
                  <p:embed/>
                </p:oleObj>
              </mc:Choice>
              <mc:Fallback>
                <p:oleObj name="Equation" r:id="rId50" imgW="647640" imgH="177480" progId="Equation.DSMT4">
                  <p:embed/>
                  <p:pic>
                    <p:nvPicPr>
                      <p:cNvPr id="105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063" y="3538538"/>
                        <a:ext cx="939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31"/>
          <p:cNvGraphicFramePr>
            <a:graphicFrameLocks noChangeAspect="1"/>
          </p:cNvGraphicFramePr>
          <p:nvPr/>
        </p:nvGraphicFramePr>
        <p:xfrm>
          <a:off x="7910513" y="3538538"/>
          <a:ext cx="3841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51" imgW="228600" imgH="203040" progId="Equation.DSMT4">
                  <p:embed/>
                </p:oleObj>
              </mc:Choice>
              <mc:Fallback>
                <p:oleObj name="Equation" r:id="rId51" imgW="228600" imgH="203040" progId="Equation.DSMT4">
                  <p:embed/>
                  <p:pic>
                    <p:nvPicPr>
                      <p:cNvPr id="105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3538538"/>
                        <a:ext cx="38417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" name="Object 32"/>
          <p:cNvGraphicFramePr>
            <a:graphicFrameLocks noChangeAspect="1"/>
          </p:cNvGraphicFramePr>
          <p:nvPr/>
        </p:nvGraphicFramePr>
        <p:xfrm>
          <a:off x="1638300" y="2767013"/>
          <a:ext cx="2889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52" imgW="215640" imgH="177480" progId="Equation.DSMT4">
                  <p:embed/>
                </p:oleObj>
              </mc:Choice>
              <mc:Fallback>
                <p:oleObj name="Equation" r:id="rId52" imgW="215640" imgH="177480" progId="Equation.DSMT4">
                  <p:embed/>
                  <p:pic>
                    <p:nvPicPr>
                      <p:cNvPr id="105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767013"/>
                        <a:ext cx="28892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Object 33"/>
          <p:cNvGraphicFramePr>
            <a:graphicFrameLocks noChangeAspect="1"/>
          </p:cNvGraphicFramePr>
          <p:nvPr/>
        </p:nvGraphicFramePr>
        <p:xfrm>
          <a:off x="1898650" y="2709863"/>
          <a:ext cx="29686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53" imgW="228600" imgH="203040" progId="Equation.DSMT4">
                  <p:embed/>
                </p:oleObj>
              </mc:Choice>
              <mc:Fallback>
                <p:oleObj name="Equation" r:id="rId53" imgW="228600" imgH="203040" progId="Equation.DSMT4">
                  <p:embed/>
                  <p:pic>
                    <p:nvPicPr>
                      <p:cNvPr id="105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2709863"/>
                        <a:ext cx="296863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Object 34"/>
          <p:cNvGraphicFramePr>
            <a:graphicFrameLocks noChangeAspect="1"/>
          </p:cNvGraphicFramePr>
          <p:nvPr/>
        </p:nvGraphicFramePr>
        <p:xfrm>
          <a:off x="4886325" y="4864100"/>
          <a:ext cx="12874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4" imgW="634680" imgH="177480" progId="Equation.DSMT4">
                  <p:embed/>
                </p:oleObj>
              </mc:Choice>
              <mc:Fallback>
                <p:oleObj name="Equation" r:id="rId54" imgW="634680" imgH="177480" progId="Equation.DSMT4">
                  <p:embed/>
                  <p:pic>
                    <p:nvPicPr>
                      <p:cNvPr id="105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864100"/>
                        <a:ext cx="12874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" name="Object 35"/>
          <p:cNvGraphicFramePr>
            <a:graphicFrameLocks noChangeAspect="1"/>
          </p:cNvGraphicFramePr>
          <p:nvPr/>
        </p:nvGraphicFramePr>
        <p:xfrm>
          <a:off x="6256338" y="4859338"/>
          <a:ext cx="1092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56" imgW="545760" imgH="203040" progId="Equation.DSMT4">
                  <p:embed/>
                </p:oleObj>
              </mc:Choice>
              <mc:Fallback>
                <p:oleObj name="Equation" r:id="rId56" imgW="545760" imgH="203040" progId="Equation.DSMT4">
                  <p:embed/>
                  <p:pic>
                    <p:nvPicPr>
                      <p:cNvPr id="105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4859338"/>
                        <a:ext cx="10922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" name="Object 36"/>
          <p:cNvGraphicFramePr>
            <a:graphicFrameLocks noChangeAspect="1"/>
          </p:cNvGraphicFramePr>
          <p:nvPr/>
        </p:nvGraphicFramePr>
        <p:xfrm>
          <a:off x="3967163" y="4770438"/>
          <a:ext cx="9366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58" imgW="685800" imgH="406080" progId="Equation.DSMT4">
                  <p:embed/>
                </p:oleObj>
              </mc:Choice>
              <mc:Fallback>
                <p:oleObj name="Equation" r:id="rId58" imgW="685800" imgH="406080" progId="Equation.DSMT4">
                  <p:embed/>
                  <p:pic>
                    <p:nvPicPr>
                      <p:cNvPr id="105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70438"/>
                        <a:ext cx="9366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9" name="Object 37"/>
          <p:cNvGraphicFramePr>
            <a:graphicFrameLocks noChangeAspect="1"/>
          </p:cNvGraphicFramePr>
          <p:nvPr/>
        </p:nvGraphicFramePr>
        <p:xfrm>
          <a:off x="4949825" y="4192588"/>
          <a:ext cx="1260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59" imgW="622080" imgH="177480" progId="Equation.DSMT4">
                  <p:embed/>
                </p:oleObj>
              </mc:Choice>
              <mc:Fallback>
                <p:oleObj name="Equation" r:id="rId59" imgW="622080" imgH="177480" progId="Equation.DSMT4">
                  <p:embed/>
                  <p:pic>
                    <p:nvPicPr>
                      <p:cNvPr id="10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192588"/>
                        <a:ext cx="1260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" name="Object 38"/>
          <p:cNvGraphicFramePr>
            <a:graphicFrameLocks noChangeAspect="1"/>
          </p:cNvGraphicFramePr>
          <p:nvPr/>
        </p:nvGraphicFramePr>
        <p:xfrm>
          <a:off x="6267450" y="4211638"/>
          <a:ext cx="762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61" imgW="380880" imgH="177480" progId="Equation.DSMT4">
                  <p:embed/>
                </p:oleObj>
              </mc:Choice>
              <mc:Fallback>
                <p:oleObj name="Equation" r:id="rId61" imgW="380880" imgH="177480" progId="Equation.DSMT4">
                  <p:embed/>
                  <p:pic>
                    <p:nvPicPr>
                      <p:cNvPr id="106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4211638"/>
                        <a:ext cx="762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" name="Object 39"/>
          <p:cNvGraphicFramePr>
            <a:graphicFrameLocks noChangeAspect="1"/>
          </p:cNvGraphicFramePr>
          <p:nvPr/>
        </p:nvGraphicFramePr>
        <p:xfrm>
          <a:off x="3857625" y="4132263"/>
          <a:ext cx="11096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63" imgW="812520" imgH="406080" progId="Equation.DSMT4">
                  <p:embed/>
                </p:oleObj>
              </mc:Choice>
              <mc:Fallback>
                <p:oleObj name="Equation" r:id="rId63" imgW="812520" imgH="406080" progId="Equation.DSMT4">
                  <p:embed/>
                  <p:pic>
                    <p:nvPicPr>
                      <p:cNvPr id="10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132263"/>
                        <a:ext cx="110966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2" name="Object 40"/>
          <p:cNvGraphicFramePr>
            <a:graphicFrameLocks noChangeAspect="1"/>
          </p:cNvGraphicFramePr>
          <p:nvPr/>
        </p:nvGraphicFramePr>
        <p:xfrm>
          <a:off x="5908675" y="5324475"/>
          <a:ext cx="17018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64" imgW="850680" imgH="253800" progId="Equation.DSMT4">
                  <p:embed/>
                </p:oleObj>
              </mc:Choice>
              <mc:Fallback>
                <p:oleObj name="Equation" r:id="rId64" imgW="850680" imgH="253800" progId="Equation.DSMT4">
                  <p:embed/>
                  <p:pic>
                    <p:nvPicPr>
                      <p:cNvPr id="10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5324475"/>
                        <a:ext cx="17018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" name="Object 41"/>
          <p:cNvGraphicFramePr>
            <a:graphicFrameLocks noChangeAspect="1"/>
          </p:cNvGraphicFramePr>
          <p:nvPr/>
        </p:nvGraphicFramePr>
        <p:xfrm>
          <a:off x="5907088" y="5875338"/>
          <a:ext cx="17018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66" imgW="850680" imgH="177480" progId="Equation.DSMT4">
                  <p:embed/>
                </p:oleObj>
              </mc:Choice>
              <mc:Fallback>
                <p:oleObj name="Equation" r:id="rId66" imgW="850680" imgH="177480" progId="Equation.DSMT4">
                  <p:embed/>
                  <p:pic>
                    <p:nvPicPr>
                      <p:cNvPr id="106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5875338"/>
                        <a:ext cx="17018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5-Point Star 49"/>
          <p:cNvSpPr/>
          <p:nvPr/>
        </p:nvSpPr>
        <p:spPr>
          <a:xfrm>
            <a:off x="1670050" y="2401888"/>
            <a:ext cx="174625" cy="1666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" name="Sun 50"/>
          <p:cNvSpPr/>
          <p:nvPr/>
        </p:nvSpPr>
        <p:spPr>
          <a:xfrm>
            <a:off x="1947863" y="2409825"/>
            <a:ext cx="182562" cy="1905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1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9" grpId="0" animBg="1"/>
      <p:bldP spid="49" grpId="1" animBg="1"/>
      <p:bldP spid="57" grpId="0" animBg="1"/>
      <p:bldP spid="57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7467600" cy="623887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Challenge : Find the missing angles</a:t>
            </a:r>
          </a:p>
        </p:txBody>
      </p:sp>
      <p:sp>
        <p:nvSpPr>
          <p:cNvPr id="4" name="Oval 3"/>
          <p:cNvSpPr/>
          <p:nvPr/>
        </p:nvSpPr>
        <p:spPr>
          <a:xfrm>
            <a:off x="331788" y="946150"/>
            <a:ext cx="2868612" cy="2884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Connector 6"/>
          <p:cNvCxnSpPr>
            <a:stCxn id="4" idx="3"/>
          </p:cNvCxnSpPr>
          <p:nvPr/>
        </p:nvCxnSpPr>
        <p:spPr>
          <a:xfrm rot="5400000" flipH="1" flipV="1">
            <a:off x="744538" y="2371725"/>
            <a:ext cx="1042988" cy="10302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0" idx="0"/>
          </p:cNvCxnSpPr>
          <p:nvPr/>
        </p:nvCxnSpPr>
        <p:spPr>
          <a:xfrm flipH="1" flipV="1">
            <a:off x="1765300" y="2365375"/>
            <a:ext cx="947738" cy="1104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30" idx="0"/>
          </p:cNvCxnSpPr>
          <p:nvPr/>
        </p:nvCxnSpPr>
        <p:spPr>
          <a:xfrm rot="16200000" flipH="1">
            <a:off x="758032" y="1513681"/>
            <a:ext cx="2444750" cy="14684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3"/>
          </p:cNvCxnSpPr>
          <p:nvPr/>
        </p:nvCxnSpPr>
        <p:spPr>
          <a:xfrm rot="5400000">
            <a:off x="-177800" y="1954213"/>
            <a:ext cx="2382838" cy="5254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2689225" y="2200275"/>
          <a:ext cx="3635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228501" imgH="165028" progId="Equation.DSMT4">
                  <p:embed/>
                </p:oleObj>
              </mc:Choice>
              <mc:Fallback>
                <p:oleObj name="Equation" r:id="rId4" imgW="228501" imgH="165028" progId="Equation.DSMT4">
                  <p:embed/>
                  <p:pic>
                    <p:nvPicPr>
                      <p:cNvPr id="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2200275"/>
                        <a:ext cx="363538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1484313" y="2509838"/>
          <a:ext cx="4032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253780" imgH="164957" progId="Equation.DSMT4">
                  <p:embed/>
                </p:oleObj>
              </mc:Choice>
              <mc:Fallback>
                <p:oleObj name="Equation" r:id="rId6" imgW="253780" imgH="164957" progId="Equation.DSMT4">
                  <p:embed/>
                  <p:pic>
                    <p:nvPicPr>
                      <p:cNvPr id="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509838"/>
                        <a:ext cx="4032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1146175" y="1377950"/>
          <a:ext cx="4032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253780" imgH="215713" progId="Equation.DSMT4">
                  <p:embed/>
                </p:oleObj>
              </mc:Choice>
              <mc:Fallback>
                <p:oleObj name="Equation" r:id="rId8" imgW="253780" imgH="215713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1377950"/>
                        <a:ext cx="4032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9"/>
          <p:cNvGraphicFramePr>
            <a:graphicFrameLocks noChangeAspect="1"/>
          </p:cNvGraphicFramePr>
          <p:nvPr/>
        </p:nvGraphicFramePr>
        <p:xfrm>
          <a:off x="1089025" y="792163"/>
          <a:ext cx="2413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1537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792163"/>
                        <a:ext cx="24130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9"/>
          <p:cNvGraphicFramePr>
            <a:graphicFrameLocks noChangeAspect="1"/>
          </p:cNvGraphicFramePr>
          <p:nvPr/>
        </p:nvGraphicFramePr>
        <p:xfrm>
          <a:off x="523875" y="3395663"/>
          <a:ext cx="26193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164814" imgH="177492" progId="Equation.DSMT4">
                  <p:embed/>
                </p:oleObj>
              </mc:Choice>
              <mc:Fallback>
                <p:oleObj name="Equation" r:id="rId12" imgW="164814" imgH="177492" progId="Equation.DSMT4">
                  <p:embed/>
                  <p:pic>
                    <p:nvPicPr>
                      <p:cNvPr id="1537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395663"/>
                        <a:ext cx="261938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9"/>
          <p:cNvGraphicFramePr>
            <a:graphicFrameLocks noChangeAspect="1"/>
          </p:cNvGraphicFramePr>
          <p:nvPr/>
        </p:nvGraphicFramePr>
        <p:xfrm>
          <a:off x="3176588" y="1839913"/>
          <a:ext cx="242887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152268" imgH="164957" progId="Equation.DSMT4">
                  <p:embed/>
                </p:oleObj>
              </mc:Choice>
              <mc:Fallback>
                <p:oleObj name="Equation" r:id="rId14" imgW="152268" imgH="164957" progId="Equation.DSMT4">
                  <p:embed/>
                  <p:pic>
                    <p:nvPicPr>
                      <p:cNvPr id="153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1839913"/>
                        <a:ext cx="242887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9"/>
          <p:cNvGraphicFramePr>
            <a:graphicFrameLocks noChangeAspect="1"/>
          </p:cNvGraphicFramePr>
          <p:nvPr/>
        </p:nvGraphicFramePr>
        <p:xfrm>
          <a:off x="1617663" y="2125663"/>
          <a:ext cx="2603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164814" imgH="177492" progId="Equation.DSMT4">
                  <p:embed/>
                </p:oleObj>
              </mc:Choice>
              <mc:Fallback>
                <p:oleObj name="Equation" r:id="rId16" imgW="164814" imgH="177492" progId="Equation.DSMT4">
                  <p:embed/>
                  <p:pic>
                    <p:nvPicPr>
                      <p:cNvPr id="1537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25663"/>
                        <a:ext cx="26035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0"/>
          <p:cNvGraphicFramePr>
            <a:graphicFrameLocks noChangeAspect="1"/>
          </p:cNvGraphicFramePr>
          <p:nvPr/>
        </p:nvGraphicFramePr>
        <p:xfrm>
          <a:off x="3911600" y="1419225"/>
          <a:ext cx="180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901309" imgH="203112" progId="Equation.DSMT4">
                  <p:embed/>
                </p:oleObj>
              </mc:Choice>
              <mc:Fallback>
                <p:oleObj name="Equation" r:id="rId18" imgW="901309" imgH="203112" progId="Equation.DSMT4">
                  <p:embed/>
                  <p:pic>
                    <p:nvPicPr>
                      <p:cNvPr id="1537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419225"/>
                        <a:ext cx="1803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1"/>
          <p:cNvGraphicFramePr>
            <a:graphicFrameLocks noChangeAspect="1"/>
          </p:cNvGraphicFramePr>
          <p:nvPr/>
        </p:nvGraphicFramePr>
        <p:xfrm>
          <a:off x="3868738" y="2438400"/>
          <a:ext cx="187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0" imgW="939392" imgH="203112" progId="Equation.DSMT4">
                  <p:embed/>
                </p:oleObj>
              </mc:Choice>
              <mc:Fallback>
                <p:oleObj name="Equation" r:id="rId20" imgW="939392" imgH="203112" progId="Equation.DSMT4">
                  <p:embed/>
                  <p:pic>
                    <p:nvPicPr>
                      <p:cNvPr id="1537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2438400"/>
                        <a:ext cx="1879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4830763" y="1308100"/>
          <a:ext cx="5937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2" imgW="253780" imgH="215713" progId="Equation.DSMT4">
                  <p:embed/>
                </p:oleObj>
              </mc:Choice>
              <mc:Fallback>
                <p:oleObj name="Equation" r:id="rId22" imgW="253780" imgH="215713" progId="Equation.DSMT4">
                  <p:embed/>
                  <p:pic>
                    <p:nvPicPr>
                      <p:cNvPr id="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1308100"/>
                        <a:ext cx="5937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22975" y="1403350"/>
            <a:ext cx="2590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/>
              <a:t>Both contain arc CD</a:t>
            </a:r>
          </a:p>
        </p:txBody>
      </p:sp>
      <p:sp>
        <p:nvSpPr>
          <p:cNvPr id="30" name="Arc 29"/>
          <p:cNvSpPr/>
          <p:nvPr/>
        </p:nvSpPr>
        <p:spPr>
          <a:xfrm>
            <a:off x="331788" y="946150"/>
            <a:ext cx="2868612" cy="2882900"/>
          </a:xfrm>
          <a:prstGeom prst="arc">
            <a:avLst>
              <a:gd name="adj1" fmla="val 2926309"/>
              <a:gd name="adj2" fmla="val 8073463"/>
            </a:avLst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4857750" y="2312988"/>
          <a:ext cx="5937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24" imgW="253780" imgH="215713" progId="Equation.DSMT4">
                  <p:embed/>
                </p:oleObj>
              </mc:Choice>
              <mc:Fallback>
                <p:oleObj name="Equation" r:id="rId24" imgW="253780" imgH="215713" progId="Equation.DSMT4">
                  <p:embed/>
                  <p:pic>
                    <p:nvPicPr>
                      <p:cNvPr id="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312988"/>
                        <a:ext cx="5937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954713" y="2359025"/>
            <a:ext cx="2930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/>
              <a:t>Central angle is double</a:t>
            </a:r>
            <a:br>
              <a:rPr lang="en-CA" sz="2100"/>
            </a:br>
            <a:r>
              <a:rPr lang="en-CA" sz="2100"/>
              <a:t>the inscribed angle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41363" y="2049463"/>
            <a:ext cx="2459037" cy="13398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0" idx="0"/>
          </p:cNvCxnSpPr>
          <p:nvPr/>
        </p:nvCxnSpPr>
        <p:spPr>
          <a:xfrm flipV="1">
            <a:off x="2713038" y="2081213"/>
            <a:ext cx="471487" cy="13890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84" name="Object 9"/>
          <p:cNvGraphicFramePr>
            <a:graphicFrameLocks noChangeAspect="1"/>
          </p:cNvGraphicFramePr>
          <p:nvPr/>
        </p:nvGraphicFramePr>
        <p:xfrm>
          <a:off x="2678113" y="3443288"/>
          <a:ext cx="28416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26" imgW="177492" imgH="164814" progId="Equation.DSMT4">
                  <p:embed/>
                </p:oleObj>
              </mc:Choice>
              <mc:Fallback>
                <p:oleObj name="Equation" r:id="rId26" imgW="177492" imgH="164814" progId="Equation.DSMT4">
                  <p:embed/>
                  <p:pic>
                    <p:nvPicPr>
                      <p:cNvPr id="1538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3443288"/>
                        <a:ext cx="28416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5195888" y="3686175"/>
            <a:ext cx="2520950" cy="2520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4" name="Oval 73"/>
          <p:cNvSpPr/>
          <p:nvPr/>
        </p:nvSpPr>
        <p:spPr>
          <a:xfrm>
            <a:off x="6394450" y="4887913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75" name="Straight Connector 74"/>
          <p:cNvCxnSpPr>
            <a:endCxn id="74" idx="5"/>
          </p:cNvCxnSpPr>
          <p:nvPr/>
        </p:nvCxnSpPr>
        <p:spPr>
          <a:xfrm rot="16200000" flipV="1">
            <a:off x="6149975" y="5253038"/>
            <a:ext cx="1133475" cy="5238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6596857" y="5014119"/>
            <a:ext cx="1452562" cy="6731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Object 9"/>
          <p:cNvGraphicFramePr>
            <a:graphicFrameLocks noChangeAspect="1"/>
          </p:cNvGraphicFramePr>
          <p:nvPr/>
        </p:nvGraphicFramePr>
        <p:xfrm>
          <a:off x="6297613" y="3409950"/>
          <a:ext cx="3063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28" imgW="164814" imgH="177492" progId="Equation.DSMT4">
                  <p:embed/>
                </p:oleObj>
              </mc:Choice>
              <mc:Fallback>
                <p:oleObj name="Equation" r:id="rId28" imgW="164814" imgH="177492" progId="Equation.DSMT4">
                  <p:embed/>
                  <p:pic>
                    <p:nvPicPr>
                      <p:cNvPr id="8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3409950"/>
                        <a:ext cx="306387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0"/>
          <p:cNvGraphicFramePr>
            <a:graphicFrameLocks noChangeAspect="1"/>
          </p:cNvGraphicFramePr>
          <p:nvPr/>
        </p:nvGraphicFramePr>
        <p:xfrm>
          <a:off x="5233988" y="5708650"/>
          <a:ext cx="30638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0" imgW="164885" imgH="164885" progId="Equation.DSMT4">
                  <p:embed/>
                </p:oleObj>
              </mc:Choice>
              <mc:Fallback>
                <p:oleObj name="Equation" r:id="rId30" imgW="164885" imgH="164885" progId="Equation.DSMT4">
                  <p:embed/>
                  <p:pic>
                    <p:nvPicPr>
                      <p:cNvPr id="8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5708650"/>
                        <a:ext cx="30638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1"/>
          <p:cNvGraphicFramePr>
            <a:graphicFrameLocks noChangeAspect="1"/>
          </p:cNvGraphicFramePr>
          <p:nvPr/>
        </p:nvGraphicFramePr>
        <p:xfrm>
          <a:off x="6889750" y="6080125"/>
          <a:ext cx="3286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2" imgW="177492" imgH="164814" progId="Equation.DSMT4">
                  <p:embed/>
                </p:oleObj>
              </mc:Choice>
              <mc:Fallback>
                <p:oleObj name="Equation" r:id="rId32" imgW="177492" imgH="164814" progId="Equation.DSMT4">
                  <p:embed/>
                  <p:pic>
                    <p:nvPicPr>
                      <p:cNvPr id="8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0" y="6080125"/>
                        <a:ext cx="3286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Straight Connector 83"/>
          <p:cNvCxnSpPr/>
          <p:nvPr/>
        </p:nvCxnSpPr>
        <p:spPr>
          <a:xfrm rot="10800000">
            <a:off x="5487988" y="5746750"/>
            <a:ext cx="1497012" cy="34448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3"/>
          </p:cNvCxnSpPr>
          <p:nvPr/>
        </p:nvCxnSpPr>
        <p:spPr>
          <a:xfrm rot="5400000">
            <a:off x="5546725" y="4887913"/>
            <a:ext cx="796925" cy="9175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3" idx="0"/>
          </p:cNvCxnSpPr>
          <p:nvPr/>
        </p:nvCxnSpPr>
        <p:spPr>
          <a:xfrm rot="16200000" flipH="1" flipV="1">
            <a:off x="4950619" y="4221956"/>
            <a:ext cx="2041525" cy="969963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3" idx="0"/>
          </p:cNvCxnSpPr>
          <p:nvPr/>
        </p:nvCxnSpPr>
        <p:spPr>
          <a:xfrm rot="16200000" flipH="1">
            <a:off x="5515769" y="4626769"/>
            <a:ext cx="2403475" cy="52228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478463" y="4614863"/>
            <a:ext cx="2190750" cy="113823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297613" y="4629150"/>
          <a:ext cx="3048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4" imgW="164814" imgH="177492" progId="Equation.DSMT4">
                  <p:embed/>
                </p:oleObj>
              </mc:Choice>
              <mc:Fallback>
                <p:oleObj name="Equation" r:id="rId34" imgW="164814" imgH="177492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4629150"/>
                        <a:ext cx="3048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658100" y="4373563"/>
          <a:ext cx="282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6" imgW="152268" imgH="164957" progId="Equation.DSMT4">
                  <p:embed/>
                </p:oleObj>
              </mc:Choice>
              <mc:Fallback>
                <p:oleObj name="Equation" r:id="rId36" imgW="152268" imgH="164957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100" y="4373563"/>
                        <a:ext cx="2825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Straight Connector 109"/>
          <p:cNvCxnSpPr/>
          <p:nvPr/>
        </p:nvCxnSpPr>
        <p:spPr>
          <a:xfrm>
            <a:off x="7232650" y="5295900"/>
            <a:ext cx="192088" cy="1079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6219032" y="5915818"/>
            <a:ext cx="215900" cy="428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7118350" y="4759325"/>
          <a:ext cx="3841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38" imgW="241091" imgH="215713" progId="Equation.DSMT4">
                  <p:embed/>
                </p:oleObj>
              </mc:Choice>
              <mc:Fallback>
                <p:oleObj name="Equation" r:id="rId38" imgW="241091" imgH="215713" progId="Equation.DSMT4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4759325"/>
                        <a:ext cx="3841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6134100" y="5003800"/>
          <a:ext cx="38417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0" imgW="241091" imgH="177646" progId="Equation.DSMT4">
                  <p:embed/>
                </p:oleObj>
              </mc:Choice>
              <mc:Fallback>
                <p:oleObj name="Equation" r:id="rId40" imgW="241091" imgH="177646" progId="Equation.DSMT4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003800"/>
                        <a:ext cx="38417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4730750" y="4984750"/>
          <a:ext cx="40481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42" imgW="253780" imgH="164957" progId="Equation.DSMT4">
                  <p:embed/>
                </p:oleObj>
              </mc:Choice>
              <mc:Fallback>
                <p:oleObj name="Equation" r:id="rId42" imgW="253780" imgH="164957" progId="Equation.DSMT4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4984750"/>
                        <a:ext cx="404813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Freeform 118"/>
          <p:cNvSpPr/>
          <p:nvPr/>
        </p:nvSpPr>
        <p:spPr>
          <a:xfrm>
            <a:off x="5130800" y="5022850"/>
            <a:ext cx="896938" cy="490538"/>
          </a:xfrm>
          <a:custGeom>
            <a:avLst/>
            <a:gdLst>
              <a:gd name="connsiteX0" fmla="*/ 0 w 896204"/>
              <a:gd name="connsiteY0" fmla="*/ 81887 h 491320"/>
              <a:gd name="connsiteX1" fmla="*/ 777923 w 896204"/>
              <a:gd name="connsiteY1" fmla="*/ 68239 h 491320"/>
              <a:gd name="connsiteX2" fmla="*/ 709684 w 896204"/>
              <a:gd name="connsiteY2" fmla="*/ 491320 h 49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6204" h="491320">
                <a:moveTo>
                  <a:pt x="0" y="81887"/>
                </a:moveTo>
                <a:cubicBezTo>
                  <a:pt x="329821" y="40943"/>
                  <a:pt x="659642" y="0"/>
                  <a:pt x="777923" y="68239"/>
                </a:cubicBezTo>
                <a:cubicBezTo>
                  <a:pt x="896204" y="136478"/>
                  <a:pt x="802944" y="313899"/>
                  <a:pt x="709684" y="491320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5405" name="Object 40"/>
          <p:cNvGraphicFramePr>
            <a:graphicFrameLocks noChangeAspect="1"/>
          </p:cNvGraphicFramePr>
          <p:nvPr/>
        </p:nvGraphicFramePr>
        <p:xfrm>
          <a:off x="252413" y="4610100"/>
          <a:ext cx="185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44" imgW="926698" imgH="203112" progId="Equation.DSMT4">
                  <p:embed/>
                </p:oleObj>
              </mc:Choice>
              <mc:Fallback>
                <p:oleObj name="Equation" r:id="rId44" imgW="926698" imgH="203112" progId="Equation.DSMT4">
                  <p:embed/>
                  <p:pic>
                    <p:nvPicPr>
                      <p:cNvPr id="1540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610100"/>
                        <a:ext cx="185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6" name="Object 41"/>
          <p:cNvGraphicFramePr>
            <a:graphicFrameLocks noChangeAspect="1"/>
          </p:cNvGraphicFramePr>
          <p:nvPr/>
        </p:nvGraphicFramePr>
        <p:xfrm>
          <a:off x="234950" y="5364163"/>
          <a:ext cx="187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46" imgW="939392" imgH="495085" progId="Equation.DSMT4">
                  <p:embed/>
                </p:oleObj>
              </mc:Choice>
              <mc:Fallback>
                <p:oleObj name="Equation" r:id="rId46" imgW="939392" imgH="495085" progId="Equation.DSMT4">
                  <p:embed/>
                  <p:pic>
                    <p:nvPicPr>
                      <p:cNvPr id="15406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5364163"/>
                        <a:ext cx="1879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" name="Object 9"/>
          <p:cNvGraphicFramePr>
            <a:graphicFrameLocks noChangeAspect="1"/>
          </p:cNvGraphicFramePr>
          <p:nvPr/>
        </p:nvGraphicFramePr>
        <p:xfrm>
          <a:off x="1198563" y="4498975"/>
          <a:ext cx="5937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8" imgW="253780" imgH="215713" progId="Equation.DSMT4">
                  <p:embed/>
                </p:oleObj>
              </mc:Choice>
              <mc:Fallback>
                <p:oleObj name="Equation" r:id="rId48" imgW="253780" imgH="215713" progId="Equation.DSMT4">
                  <p:embed/>
                  <p:pic>
                    <p:nvPicPr>
                      <p:cNvPr id="2867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4498975"/>
                        <a:ext cx="5937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2012950" y="4408488"/>
            <a:ext cx="2930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/>
              <a:t>Central angle is double</a:t>
            </a:r>
            <a:br>
              <a:rPr lang="en-CA" sz="2100"/>
            </a:br>
            <a:r>
              <a:rPr lang="en-CA" sz="2100"/>
              <a:t>the inscribed angle</a:t>
            </a:r>
          </a:p>
        </p:txBody>
      </p:sp>
      <p:graphicFrame>
        <p:nvGraphicFramePr>
          <p:cNvPr id="28673" name="Object 9"/>
          <p:cNvGraphicFramePr>
            <a:graphicFrameLocks noChangeAspect="1"/>
          </p:cNvGraphicFramePr>
          <p:nvPr/>
        </p:nvGraphicFramePr>
        <p:xfrm>
          <a:off x="1223963" y="5246688"/>
          <a:ext cx="5937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50" imgW="253780" imgH="215713" progId="Equation.DSMT4">
                  <p:embed/>
                </p:oleObj>
              </mc:Choice>
              <mc:Fallback>
                <p:oleObj name="Equation" r:id="rId50" imgW="253780" imgH="215713" progId="Equation.DSMT4">
                  <p:embed/>
                  <p:pic>
                    <p:nvPicPr>
                      <p:cNvPr id="286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5246688"/>
                        <a:ext cx="5937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" name="Object 9"/>
          <p:cNvGraphicFramePr>
            <a:graphicFrameLocks noChangeAspect="1"/>
          </p:cNvGraphicFramePr>
          <p:nvPr/>
        </p:nvGraphicFramePr>
        <p:xfrm>
          <a:off x="2212975" y="5297488"/>
          <a:ext cx="14239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52" imgW="609336" imgH="215806" progId="Equation.DSMT4">
                  <p:embed/>
                </p:oleObj>
              </mc:Choice>
              <mc:Fallback>
                <p:oleObj name="Equation" r:id="rId52" imgW="609336" imgH="215806" progId="Equation.DSMT4">
                  <p:embed/>
                  <p:pic>
                    <p:nvPicPr>
                      <p:cNvPr id="2867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5297488"/>
                        <a:ext cx="142398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2438" y="1352550"/>
            <a:ext cx="2881312" cy="28797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847850" y="275907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>
            <a:stCxn id="5" idx="3"/>
            <a:endCxn id="4" idx="3"/>
          </p:cNvCxnSpPr>
          <p:nvPr/>
        </p:nvCxnSpPr>
        <p:spPr>
          <a:xfrm rot="5400000">
            <a:off x="871538" y="2824163"/>
            <a:ext cx="989012" cy="982662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5"/>
          </p:cNvCxnSpPr>
          <p:nvPr/>
        </p:nvCxnSpPr>
        <p:spPr>
          <a:xfrm rot="16200000" flipH="1">
            <a:off x="2275682" y="2453481"/>
            <a:ext cx="577850" cy="1312863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0"/>
          </p:cNvCxnSpPr>
          <p:nvPr/>
        </p:nvCxnSpPr>
        <p:spPr>
          <a:xfrm rot="16200000" flipV="1">
            <a:off x="1526381" y="1718469"/>
            <a:ext cx="2046288" cy="131445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0"/>
            <a:endCxn id="4" idx="3"/>
          </p:cNvCxnSpPr>
          <p:nvPr/>
        </p:nvCxnSpPr>
        <p:spPr>
          <a:xfrm rot="16200000" flipH="1" flipV="1">
            <a:off x="154782" y="2072481"/>
            <a:ext cx="2457450" cy="1017587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3088" y="3773488"/>
          <a:ext cx="3302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773488"/>
                        <a:ext cx="3302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17863" y="3343275"/>
          <a:ext cx="2587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3343275"/>
                        <a:ext cx="258762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84200" y="1570038"/>
          <a:ext cx="2984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570038"/>
                        <a:ext cx="29845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758950" y="2497138"/>
          <a:ext cx="2794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164880" imgH="177480" progId="Equation.DSMT4">
                  <p:embed/>
                </p:oleObj>
              </mc:Choice>
              <mc:Fallback>
                <p:oleObj name="Equation" r:id="rId10" imgW="164880" imgH="17748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497138"/>
                        <a:ext cx="2794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1730375" y="1073150"/>
          <a:ext cx="3222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177480" imgH="164880" progId="Equation.DSMT4">
                  <p:embed/>
                </p:oleObj>
              </mc:Choice>
              <mc:Fallback>
                <p:oleObj name="Equation" r:id="rId12" imgW="177480" imgH="164880" progId="Equation.DSMT4">
                  <p:embed/>
                  <p:pic>
                    <p:nvPicPr>
                      <p:cNvPr id="20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1073150"/>
                        <a:ext cx="3222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>
            <a:stCxn id="4" idx="1"/>
          </p:cNvCxnSpPr>
          <p:nvPr/>
        </p:nvCxnSpPr>
        <p:spPr>
          <a:xfrm rot="16200000" flipH="1">
            <a:off x="1227932" y="1420019"/>
            <a:ext cx="1625600" cy="2332037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1"/>
          </p:cNvCxnSpPr>
          <p:nvPr/>
        </p:nvCxnSpPr>
        <p:spPr>
          <a:xfrm rot="16200000" flipH="1" flipV="1">
            <a:off x="-150019" y="2783682"/>
            <a:ext cx="2035175" cy="142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1958181" y="2135982"/>
            <a:ext cx="1884363" cy="64135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87376" y="1801812"/>
            <a:ext cx="2265362" cy="171926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5" name="Object 13"/>
          <p:cNvGraphicFramePr>
            <a:graphicFrameLocks noChangeAspect="1"/>
          </p:cNvGraphicFramePr>
          <p:nvPr/>
        </p:nvGraphicFramePr>
        <p:xfrm>
          <a:off x="2613025" y="1289050"/>
          <a:ext cx="2984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164880" imgH="164880" progId="Equation.DSMT4">
                  <p:embed/>
                </p:oleObj>
              </mc:Choice>
              <mc:Fallback>
                <p:oleObj name="Equation" r:id="rId14" imgW="164880" imgH="164880" progId="Equation.DSMT4">
                  <p:embed/>
                  <p:pic>
                    <p:nvPicPr>
                      <p:cNvPr id="205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1289050"/>
                        <a:ext cx="29845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 rot="10800000" flipV="1">
            <a:off x="887413" y="3398838"/>
            <a:ext cx="2319337" cy="409575"/>
          </a:xfrm>
          <a:prstGeom prst="line">
            <a:avLst/>
          </a:prstGeom>
          <a:ln w="412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5" name="TextBox 42"/>
          <p:cNvSpPr txBox="1">
            <a:spLocks noChangeArrowheads="1"/>
          </p:cNvSpPr>
          <p:nvPr/>
        </p:nvSpPr>
        <p:spPr bwMode="auto">
          <a:xfrm>
            <a:off x="3575050" y="504825"/>
            <a:ext cx="1216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400" b="1">
                <a:latin typeface="Century Schoolbook" pitchFamily="18" charset="0"/>
              </a:rPr>
              <a:t>Given:</a:t>
            </a:r>
          </a:p>
        </p:txBody>
      </p:sp>
      <p:graphicFrame>
        <p:nvGraphicFramePr>
          <p:cNvPr id="2056" name="Object 14"/>
          <p:cNvGraphicFramePr>
            <a:graphicFrameLocks noChangeAspect="1"/>
          </p:cNvGraphicFramePr>
          <p:nvPr/>
        </p:nvGraphicFramePr>
        <p:xfrm>
          <a:off x="4837113" y="511175"/>
          <a:ext cx="32146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6" imgW="1777680" imgH="253800" progId="Equation.DSMT4">
                  <p:embed/>
                </p:oleObj>
              </mc:Choice>
              <mc:Fallback>
                <p:oleObj name="Equation" r:id="rId16" imgW="1777680" imgH="253800" progId="Equation.DSMT4">
                  <p:embed/>
                  <p:pic>
                    <p:nvPicPr>
                      <p:cNvPr id="205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511175"/>
                        <a:ext cx="32146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5"/>
          <p:cNvGraphicFramePr>
            <a:graphicFrameLocks noChangeAspect="1"/>
          </p:cNvGraphicFramePr>
          <p:nvPr/>
        </p:nvGraphicFramePr>
        <p:xfrm>
          <a:off x="3665538" y="1177925"/>
          <a:ext cx="28241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8" imgW="1562040" imgH="177480" progId="Equation.DSMT4">
                  <p:embed/>
                </p:oleObj>
              </mc:Choice>
              <mc:Fallback>
                <p:oleObj name="Equation" r:id="rId18" imgW="1562040" imgH="177480" progId="Equation.DSMT4">
                  <p:embed/>
                  <p:pic>
                    <p:nvPicPr>
                      <p:cNvPr id="205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177925"/>
                        <a:ext cx="28241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6"/>
          <p:cNvGraphicFramePr>
            <a:graphicFrameLocks noChangeAspect="1"/>
          </p:cNvGraphicFramePr>
          <p:nvPr/>
        </p:nvGraphicFramePr>
        <p:xfrm>
          <a:off x="1733550" y="2879725"/>
          <a:ext cx="304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0" imgW="126720" imgH="139680" progId="Equation.DSMT4">
                  <p:embed/>
                </p:oleObj>
              </mc:Choice>
              <mc:Fallback>
                <p:oleObj name="Equation" r:id="rId20" imgW="126720" imgH="139680" progId="Equation.DSMT4">
                  <p:embed/>
                  <p:pic>
                    <p:nvPicPr>
                      <p:cNvPr id="205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879725"/>
                        <a:ext cx="304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7"/>
          <p:cNvGraphicFramePr>
            <a:graphicFrameLocks noChangeAspect="1"/>
          </p:cNvGraphicFramePr>
          <p:nvPr/>
        </p:nvGraphicFramePr>
        <p:xfrm>
          <a:off x="857250" y="1911350"/>
          <a:ext cx="412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22" imgW="228600" imgH="241200" progId="Equation.DSMT4">
                  <p:embed/>
                </p:oleObj>
              </mc:Choice>
              <mc:Fallback>
                <p:oleObj name="Equation" r:id="rId22" imgW="228600" imgH="241200" progId="Equation.DSMT4">
                  <p:embed/>
                  <p:pic>
                    <p:nvPicPr>
                      <p:cNvPr id="205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11350"/>
                        <a:ext cx="4127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8"/>
          <p:cNvGraphicFramePr>
            <a:graphicFrameLocks noChangeAspect="1"/>
          </p:cNvGraphicFramePr>
          <p:nvPr/>
        </p:nvGraphicFramePr>
        <p:xfrm>
          <a:off x="1728788" y="1527175"/>
          <a:ext cx="412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24" imgW="228600" imgH="241200" progId="Equation.DSMT4">
                  <p:embed/>
                </p:oleObj>
              </mc:Choice>
              <mc:Fallback>
                <p:oleObj name="Equation" r:id="rId24" imgW="228600" imgH="241200" progId="Equation.DSMT4">
                  <p:embed/>
                  <p:pic>
                    <p:nvPicPr>
                      <p:cNvPr id="206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1527175"/>
                        <a:ext cx="4127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9"/>
          <p:cNvGraphicFramePr>
            <a:graphicFrameLocks noChangeAspect="1"/>
          </p:cNvGraphicFramePr>
          <p:nvPr/>
        </p:nvGraphicFramePr>
        <p:xfrm>
          <a:off x="2339975" y="1716088"/>
          <a:ext cx="412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25" imgW="228600" imgH="241200" progId="Equation.DSMT4">
                  <p:embed/>
                </p:oleObj>
              </mc:Choice>
              <mc:Fallback>
                <p:oleObj name="Equation" r:id="rId25" imgW="228600" imgH="241200" progId="Equation.DSMT4">
                  <p:embed/>
                  <p:pic>
                    <p:nvPicPr>
                      <p:cNvPr id="206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716088"/>
                        <a:ext cx="4127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20"/>
          <p:cNvGraphicFramePr>
            <a:graphicFrameLocks noChangeAspect="1"/>
          </p:cNvGraphicFramePr>
          <p:nvPr/>
        </p:nvGraphicFramePr>
        <p:xfrm>
          <a:off x="3746500" y="3009900"/>
          <a:ext cx="31226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26" imgW="1726920" imgH="215640" progId="Equation.DSMT4">
                  <p:embed/>
                </p:oleObj>
              </mc:Choice>
              <mc:Fallback>
                <p:oleObj name="Equation" r:id="rId26" imgW="1726920" imgH="215640" progId="Equation.DSMT4">
                  <p:embed/>
                  <p:pic>
                    <p:nvPicPr>
                      <p:cNvPr id="206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3009900"/>
                        <a:ext cx="31226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21"/>
          <p:cNvGraphicFramePr>
            <a:graphicFrameLocks noChangeAspect="1"/>
          </p:cNvGraphicFramePr>
          <p:nvPr/>
        </p:nvGraphicFramePr>
        <p:xfrm>
          <a:off x="3748088" y="3654425"/>
          <a:ext cx="45926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28" imgW="2539800" imgH="457200" progId="Equation.DSMT4">
                  <p:embed/>
                </p:oleObj>
              </mc:Choice>
              <mc:Fallback>
                <p:oleObj name="Equation" r:id="rId28" imgW="2539800" imgH="457200" progId="Equation.DSMT4">
                  <p:embed/>
                  <p:pic>
                    <p:nvPicPr>
                      <p:cNvPr id="206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3654425"/>
                        <a:ext cx="45926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6" name="TextBox 51"/>
          <p:cNvSpPr txBox="1">
            <a:spLocks noChangeArrowheads="1"/>
          </p:cNvSpPr>
          <p:nvPr/>
        </p:nvSpPr>
        <p:spPr bwMode="auto">
          <a:xfrm>
            <a:off x="3643313" y="1582738"/>
            <a:ext cx="4621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All inscribed angles from the same(equal)</a:t>
            </a:r>
            <a:br>
              <a:rPr lang="en-CA">
                <a:latin typeface="Century Schoolbook" pitchFamily="18" charset="0"/>
              </a:rPr>
            </a:br>
            <a:r>
              <a:rPr lang="en-CA">
                <a:latin typeface="Century Schoolbook" pitchFamily="18" charset="0"/>
              </a:rPr>
              <a:t>chord must be the same</a:t>
            </a:r>
          </a:p>
        </p:txBody>
      </p:sp>
      <p:pic>
        <p:nvPicPr>
          <p:cNvPr id="2077" name="Picture 52" descr="rabbit ears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>
            <a:fillRect/>
          </a:stretch>
        </p:blipFill>
        <p:spPr bwMode="auto">
          <a:xfrm>
            <a:off x="1495425" y="4818063"/>
            <a:ext cx="1589088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" name="TextBox 53"/>
          <p:cNvSpPr txBox="1">
            <a:spLocks noChangeArrowheads="1"/>
          </p:cNvSpPr>
          <p:nvPr/>
        </p:nvSpPr>
        <p:spPr bwMode="auto">
          <a:xfrm>
            <a:off x="3275013" y="5718175"/>
            <a:ext cx="191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latin typeface="Century Schoolbook" pitchFamily="18" charset="0"/>
              </a:rPr>
              <a:t>Rabbit Ears!!</a:t>
            </a:r>
          </a:p>
        </p:txBody>
      </p:sp>
    </p:spTree>
    <p:extLst>
      <p:ext uri="{BB962C8B-B14F-4D97-AF65-F5344CB8AC3E}">
        <p14:creationId xmlns:p14="http://schemas.microsoft.com/office/powerpoint/2010/main" val="14747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75" grpId="0"/>
      <p:bldP spid="2076" grpId="0"/>
      <p:bldP spid="20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93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Ex#1)  Prove </a:t>
            </a:r>
            <a:r>
              <a:rPr lang="el-GR" dirty="0"/>
              <a:t>Δ</a:t>
            </a:r>
            <a:r>
              <a:rPr lang="en-CA" dirty="0">
                <a:sym typeface="Mathematica3"/>
              </a:rPr>
              <a:t>ACB ~ </a:t>
            </a:r>
            <a:r>
              <a:rPr lang="el-GR" dirty="0"/>
              <a:t>Δ</a:t>
            </a:r>
            <a:r>
              <a:rPr lang="en-CA" dirty="0">
                <a:sym typeface="Mathematica3"/>
              </a:rPr>
              <a:t>DCE (</a:t>
            </a:r>
            <a:r>
              <a:rPr lang="en-CA" dirty="0" err="1">
                <a:sym typeface="Mathematica3"/>
              </a:rPr>
              <a:t>similar:AAA</a:t>
            </a:r>
            <a:r>
              <a:rPr lang="en-CA" dirty="0">
                <a:sym typeface="Mathematica3"/>
              </a:rPr>
              <a:t>)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452438" y="1147763"/>
            <a:ext cx="2881312" cy="28797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874713" y="2252663"/>
            <a:ext cx="2414587" cy="135255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 rot="10800000">
            <a:off x="874713" y="1568450"/>
            <a:ext cx="2195512" cy="187007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  <a:endCxn id="4" idx="3"/>
          </p:cNvCxnSpPr>
          <p:nvPr/>
        </p:nvCxnSpPr>
        <p:spPr>
          <a:xfrm rot="16200000" flipH="1">
            <a:off x="-142874" y="2587625"/>
            <a:ext cx="2036762" cy="1587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2579688" y="2730500"/>
            <a:ext cx="1200150" cy="24447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614363" y="1344613"/>
          <a:ext cx="258762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344613"/>
                        <a:ext cx="258762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66750" y="3552825"/>
          <a:ext cx="2587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3552825"/>
                        <a:ext cx="258763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2181225" y="2474913"/>
          <a:ext cx="2809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30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2474913"/>
                        <a:ext cx="28098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3287713" y="2033588"/>
          <a:ext cx="3016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177480" imgH="164880" progId="Equation.DSMT4">
                  <p:embed/>
                </p:oleObj>
              </mc:Choice>
              <mc:Fallback>
                <p:oleObj name="Equation" r:id="rId10" imgW="177480" imgH="164880" progId="Equation.DSMT4">
                  <p:embed/>
                  <p:pic>
                    <p:nvPicPr>
                      <p:cNvPr id="307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2033588"/>
                        <a:ext cx="3016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7"/>
          <p:cNvGraphicFramePr>
            <a:graphicFrameLocks noChangeAspect="1"/>
          </p:cNvGraphicFramePr>
          <p:nvPr/>
        </p:nvGraphicFramePr>
        <p:xfrm>
          <a:off x="3009900" y="3395663"/>
          <a:ext cx="2794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30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3395663"/>
                        <a:ext cx="2794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521075" y="3125788"/>
          <a:ext cx="5186364" cy="355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148">
                <a:tc>
                  <a:txBody>
                    <a:bodyPr/>
                    <a:lstStyle/>
                    <a:p>
                      <a:pPr algn="ctr"/>
                      <a:r>
                        <a:rPr lang="en-CA" sz="2300" dirty="0"/>
                        <a:t>Statement</a:t>
                      </a:r>
                    </a:p>
                  </a:txBody>
                  <a:tcPr marL="91444" marR="91444" marT="45712" marB="457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/>
                        <a:t>Reason</a:t>
                      </a:r>
                    </a:p>
                  </a:txBody>
                  <a:tcPr marL="91444" marR="91444" marT="45712" marB="45712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1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079" name="Object 8"/>
          <p:cNvGraphicFramePr>
            <a:graphicFrameLocks noChangeAspect="1"/>
          </p:cNvGraphicFramePr>
          <p:nvPr/>
        </p:nvGraphicFramePr>
        <p:xfrm>
          <a:off x="3805238" y="3746500"/>
          <a:ext cx="18986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4" imgW="1117440" imgH="177480" progId="Equation.DSMT4">
                  <p:embed/>
                </p:oleObj>
              </mc:Choice>
              <mc:Fallback>
                <p:oleObj name="Equation" r:id="rId14" imgW="1117440" imgH="177480" progId="Equation.DSMT4">
                  <p:embed/>
                  <p:pic>
                    <p:nvPicPr>
                      <p:cNvPr id="30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3746500"/>
                        <a:ext cx="18986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9"/>
          <p:cNvGraphicFramePr>
            <a:graphicFrameLocks noChangeAspect="1"/>
          </p:cNvGraphicFramePr>
          <p:nvPr/>
        </p:nvGraphicFramePr>
        <p:xfrm>
          <a:off x="6678613" y="3711575"/>
          <a:ext cx="1444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6" imgW="850680" imgH="215640" progId="Equation.DSMT4">
                  <p:embed/>
                </p:oleObj>
              </mc:Choice>
              <mc:Fallback>
                <p:oleObj name="Equation" r:id="rId16" imgW="850680" imgH="215640" progId="Equation.DSMT4">
                  <p:embed/>
                  <p:pic>
                    <p:nvPicPr>
                      <p:cNvPr id="308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3711575"/>
                        <a:ext cx="1444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/>
          <p:cNvSpPr/>
          <p:nvPr/>
        </p:nvSpPr>
        <p:spPr>
          <a:xfrm>
            <a:off x="2128838" y="2743200"/>
            <a:ext cx="82550" cy="8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2432050" y="2773363"/>
            <a:ext cx="80963" cy="8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81" name="Object 10"/>
          <p:cNvGraphicFramePr>
            <a:graphicFrameLocks noChangeAspect="1"/>
          </p:cNvGraphicFramePr>
          <p:nvPr/>
        </p:nvGraphicFramePr>
        <p:xfrm>
          <a:off x="3802063" y="4262438"/>
          <a:ext cx="18986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8" imgW="1117440" imgH="177480" progId="Equation.DSMT4">
                  <p:embed/>
                </p:oleObj>
              </mc:Choice>
              <mc:Fallback>
                <p:oleObj name="Equation" r:id="rId18" imgW="1117440" imgH="177480" progId="Equation.DSMT4">
                  <p:embed/>
                  <p:pic>
                    <p:nvPicPr>
                      <p:cNvPr id="308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4262438"/>
                        <a:ext cx="189865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Isosceles Triangle 28"/>
          <p:cNvSpPr/>
          <p:nvPr/>
        </p:nvSpPr>
        <p:spPr>
          <a:xfrm>
            <a:off x="914400" y="1719263"/>
            <a:ext cx="136525" cy="12382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" name="Isosceles Triangle 29"/>
          <p:cNvSpPr/>
          <p:nvPr/>
        </p:nvSpPr>
        <p:spPr>
          <a:xfrm>
            <a:off x="3073400" y="2376488"/>
            <a:ext cx="136525" cy="12382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873125" y="3438525"/>
            <a:ext cx="2184400" cy="16510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" name="Object 11"/>
          <p:cNvGraphicFramePr>
            <a:graphicFrameLocks noChangeAspect="1"/>
          </p:cNvGraphicFramePr>
          <p:nvPr/>
        </p:nvGraphicFramePr>
        <p:xfrm>
          <a:off x="6134100" y="4222750"/>
          <a:ext cx="26479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20" imgW="1714320" imgH="190440" progId="Equation.DSMT4">
                  <p:embed/>
                </p:oleObj>
              </mc:Choice>
              <mc:Fallback>
                <p:oleObj name="Equation" r:id="rId20" imgW="1714320" imgH="190440" progId="Equation.DSMT4">
                  <p:embed/>
                  <p:pic>
                    <p:nvPicPr>
                      <p:cNvPr id="308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4222750"/>
                        <a:ext cx="26479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2"/>
          <p:cNvGraphicFramePr>
            <a:graphicFrameLocks noChangeAspect="1"/>
          </p:cNvGraphicFramePr>
          <p:nvPr/>
        </p:nvGraphicFramePr>
        <p:xfrm>
          <a:off x="3827463" y="4751388"/>
          <a:ext cx="18986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22" imgW="1117440" imgH="177480" progId="Equation.DSMT4">
                  <p:embed/>
                </p:oleObj>
              </mc:Choice>
              <mc:Fallback>
                <p:oleObj name="Equation" r:id="rId22" imgW="1117440" imgH="177480" progId="Equation.DSMT4">
                  <p:embed/>
                  <p:pic>
                    <p:nvPicPr>
                      <p:cNvPr id="308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4751388"/>
                        <a:ext cx="189865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3"/>
          <p:cNvGraphicFramePr>
            <a:graphicFrameLocks noChangeAspect="1"/>
          </p:cNvGraphicFramePr>
          <p:nvPr/>
        </p:nvGraphicFramePr>
        <p:xfrm>
          <a:off x="6130925" y="4738688"/>
          <a:ext cx="26479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24" imgW="1714320" imgH="190440" progId="Equation.DSMT4">
                  <p:embed/>
                </p:oleObj>
              </mc:Choice>
              <mc:Fallback>
                <p:oleObj name="Equation" r:id="rId24" imgW="1714320" imgH="190440" progId="Equation.DSMT4">
                  <p:embed/>
                  <p:pic>
                    <p:nvPicPr>
                      <p:cNvPr id="308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4738688"/>
                        <a:ext cx="26479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miley Face 35"/>
          <p:cNvSpPr/>
          <p:nvPr/>
        </p:nvSpPr>
        <p:spPr>
          <a:xfrm>
            <a:off x="887413" y="3316288"/>
            <a:ext cx="163512" cy="163512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7" name="Smiley Face 36"/>
          <p:cNvSpPr/>
          <p:nvPr/>
        </p:nvSpPr>
        <p:spPr>
          <a:xfrm>
            <a:off x="2895600" y="3154363"/>
            <a:ext cx="163513" cy="1651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85" name="Object 14"/>
          <p:cNvGraphicFramePr>
            <a:graphicFrameLocks noChangeAspect="1"/>
          </p:cNvGraphicFramePr>
          <p:nvPr/>
        </p:nvGraphicFramePr>
        <p:xfrm>
          <a:off x="3067050" y="3681413"/>
          <a:ext cx="474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25" imgW="279360" imgH="253800" progId="Equation.DSMT4">
                  <p:embed/>
                </p:oleObj>
              </mc:Choice>
              <mc:Fallback>
                <p:oleObj name="Equation" r:id="rId25" imgW="279360" imgH="253800" progId="Equation.DSMT4">
                  <p:embed/>
                  <p:pic>
                    <p:nvPicPr>
                      <p:cNvPr id="308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3681413"/>
                        <a:ext cx="4746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5"/>
          <p:cNvGraphicFramePr>
            <a:graphicFrameLocks noChangeAspect="1"/>
          </p:cNvGraphicFramePr>
          <p:nvPr/>
        </p:nvGraphicFramePr>
        <p:xfrm>
          <a:off x="3092450" y="4211638"/>
          <a:ext cx="474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27" imgW="279360" imgH="253800" progId="Equation.DSMT4">
                  <p:embed/>
                </p:oleObj>
              </mc:Choice>
              <mc:Fallback>
                <p:oleObj name="Equation" r:id="rId27" imgW="279360" imgH="253800" progId="Equation.DSMT4">
                  <p:embed/>
                  <p:pic>
                    <p:nvPicPr>
                      <p:cNvPr id="308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211638"/>
                        <a:ext cx="4746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6"/>
          <p:cNvGraphicFramePr>
            <a:graphicFrameLocks noChangeAspect="1"/>
          </p:cNvGraphicFramePr>
          <p:nvPr/>
        </p:nvGraphicFramePr>
        <p:xfrm>
          <a:off x="3103563" y="4659313"/>
          <a:ext cx="4746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28" imgW="279360" imgH="253800" progId="Equation.DSMT4">
                  <p:embed/>
                </p:oleObj>
              </mc:Choice>
              <mc:Fallback>
                <p:oleObj name="Equation" r:id="rId28" imgW="279360" imgH="253800" progId="Equation.DSMT4">
                  <p:embed/>
                  <p:pic>
                    <p:nvPicPr>
                      <p:cNvPr id="308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659313"/>
                        <a:ext cx="4746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7"/>
          <p:cNvGraphicFramePr>
            <a:graphicFrameLocks noChangeAspect="1"/>
          </p:cNvGraphicFramePr>
          <p:nvPr/>
        </p:nvGraphicFramePr>
        <p:xfrm>
          <a:off x="3876675" y="5245100"/>
          <a:ext cx="17478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29" imgW="1028520" imgH="177480" progId="Equation.DSMT4">
                  <p:embed/>
                </p:oleObj>
              </mc:Choice>
              <mc:Fallback>
                <p:oleObj name="Equation" r:id="rId29" imgW="1028520" imgH="177480" progId="Equation.DSMT4">
                  <p:embed/>
                  <p:pic>
                    <p:nvPicPr>
                      <p:cNvPr id="308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5245100"/>
                        <a:ext cx="174783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8"/>
          <p:cNvGraphicFramePr>
            <a:graphicFrameLocks noChangeAspect="1"/>
          </p:cNvGraphicFramePr>
          <p:nvPr/>
        </p:nvGraphicFramePr>
        <p:xfrm>
          <a:off x="7051675" y="5240338"/>
          <a:ext cx="60483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31" imgW="355320" imgH="164880" progId="Equation.DSMT4">
                  <p:embed/>
                </p:oleObj>
              </mc:Choice>
              <mc:Fallback>
                <p:oleObj name="Equation" r:id="rId31" imgW="355320" imgH="164880" progId="Equation.DSMT4">
                  <p:embed/>
                  <p:pic>
                    <p:nvPicPr>
                      <p:cNvPr id="308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5240338"/>
                        <a:ext cx="604838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866775" y="1550988"/>
            <a:ext cx="2428875" cy="687387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0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9" grpId="0" animBg="1"/>
      <p:bldP spid="30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5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Ex #2)</a:t>
            </a:r>
          </a:p>
        </p:txBody>
      </p:sp>
      <p:sp>
        <p:nvSpPr>
          <p:cNvPr id="4" name="Oval 3"/>
          <p:cNvSpPr/>
          <p:nvPr/>
        </p:nvSpPr>
        <p:spPr>
          <a:xfrm>
            <a:off x="452438" y="1147763"/>
            <a:ext cx="2881312" cy="28797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rot="18240000" flipH="1">
            <a:off x="20637" y="2027238"/>
            <a:ext cx="2036763" cy="15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2900000" flipH="1">
            <a:off x="282575" y="3435350"/>
            <a:ext cx="2035175" cy="15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935956" y="2612232"/>
            <a:ext cx="1616075" cy="118903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97025" y="1187450"/>
            <a:ext cx="858838" cy="82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320925" y="1377951"/>
            <a:ext cx="1131887" cy="887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93763" y="2476500"/>
            <a:ext cx="2784475" cy="314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463550" y="2389188"/>
            <a:ext cx="2849563" cy="47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463550" y="1255713"/>
            <a:ext cx="1979613" cy="16097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31775" y="2722563"/>
          <a:ext cx="25876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722563"/>
                        <a:ext cx="258763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003425" y="4016375"/>
          <a:ext cx="2587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4016375"/>
                        <a:ext cx="258763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314700" y="2241550"/>
          <a:ext cx="2794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241550"/>
                        <a:ext cx="2794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401888" y="1020763"/>
          <a:ext cx="3000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0" imgW="177480" imgH="164880" progId="Equation.DSMT4">
                  <p:embed/>
                </p:oleObj>
              </mc:Choice>
              <mc:Fallback>
                <p:oleObj name="Equation" r:id="rId10" imgW="177480" imgH="164880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1020763"/>
                        <a:ext cx="30003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357313" y="923925"/>
          <a:ext cx="2794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923925"/>
                        <a:ext cx="2794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230688" y="914400"/>
          <a:ext cx="32766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4" imgW="1625400" imgH="266400" progId="Equation.DSMT4">
                  <p:embed/>
                </p:oleObj>
              </mc:Choice>
              <mc:Fallback>
                <p:oleObj name="Equation" r:id="rId14" imgW="1625400" imgH="266400" progId="Equation.DSMT4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914400"/>
                        <a:ext cx="32766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214813" y="1563688"/>
          <a:ext cx="40957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6" imgW="2031840" imgH="215640" progId="Equation.DSMT4">
                  <p:embed/>
                </p:oleObj>
              </mc:Choice>
              <mc:Fallback>
                <p:oleObj name="Equation" r:id="rId16" imgW="2031840" imgH="215640" progId="Equation.DSMT4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1563688"/>
                        <a:ext cx="40957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3084513" y="2455863"/>
            <a:ext cx="109537" cy="1095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2262188" y="2522538"/>
          <a:ext cx="2794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8" imgW="164880" imgH="164880" progId="Equation.DSMT4">
                  <p:embed/>
                </p:oleObj>
              </mc:Choice>
              <mc:Fallback>
                <p:oleObj name="Equation" r:id="rId18" imgW="164880" imgH="164880" progId="Equation.DSMT4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2522538"/>
                        <a:ext cx="2794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8"/>
          <p:cNvGraphicFramePr>
            <a:graphicFrameLocks noChangeAspect="1"/>
          </p:cNvGraphicFramePr>
          <p:nvPr/>
        </p:nvGraphicFramePr>
        <p:xfrm>
          <a:off x="3956050" y="2344738"/>
          <a:ext cx="9985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20" imgW="495000" imgH="164880" progId="Equation.DSMT4">
                  <p:embed/>
                </p:oleObj>
              </mc:Choice>
              <mc:Fallback>
                <p:oleObj name="Equation" r:id="rId20" imgW="495000" imgH="164880" progId="Equation.DSMT4">
                  <p:embed/>
                  <p:pic>
                    <p:nvPicPr>
                      <p:cNvPr id="41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2344738"/>
                        <a:ext cx="9985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8"/>
          <p:cNvGraphicFramePr>
            <a:graphicFrameLocks noChangeAspect="1"/>
          </p:cNvGraphicFramePr>
          <p:nvPr/>
        </p:nvGraphicFramePr>
        <p:xfrm>
          <a:off x="2224088" y="1417638"/>
          <a:ext cx="150812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22" imgW="101520" imgH="164880" progId="Equation.DSMT4">
                  <p:embed/>
                </p:oleObj>
              </mc:Choice>
              <mc:Fallback>
                <p:oleObj name="Equation" r:id="rId22" imgW="101520" imgH="164880" progId="Equation.DSMT4">
                  <p:embed/>
                  <p:pic>
                    <p:nvPicPr>
                      <p:cNvPr id="41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1417638"/>
                        <a:ext cx="150812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9" name="Object 8"/>
          <p:cNvGraphicFramePr>
            <a:graphicFrameLocks noChangeAspect="1"/>
          </p:cNvGraphicFramePr>
          <p:nvPr/>
        </p:nvGraphicFramePr>
        <p:xfrm>
          <a:off x="5157788" y="2339975"/>
          <a:ext cx="35607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24" imgW="2463480" imgH="253800" progId="Equation.DSMT4">
                  <p:embed/>
                </p:oleObj>
              </mc:Choice>
              <mc:Fallback>
                <p:oleObj name="Equation" r:id="rId24" imgW="2463480" imgH="253800" progId="Equation.DSMT4">
                  <p:embed/>
                  <p:pic>
                    <p:nvPicPr>
                      <p:cNvPr id="41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2339975"/>
                        <a:ext cx="35607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8"/>
          <p:cNvGraphicFramePr>
            <a:graphicFrameLocks noChangeAspect="1"/>
          </p:cNvGraphicFramePr>
          <p:nvPr/>
        </p:nvGraphicFramePr>
        <p:xfrm>
          <a:off x="3906838" y="2800350"/>
          <a:ext cx="10239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26" imgW="507960" imgH="177480" progId="Equation.DSMT4">
                  <p:embed/>
                </p:oleObj>
              </mc:Choice>
              <mc:Fallback>
                <p:oleObj name="Equation" r:id="rId26" imgW="507960" imgH="177480" progId="Equation.DSMT4">
                  <p:embed/>
                  <p:pic>
                    <p:nvPicPr>
                      <p:cNvPr id="41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2800350"/>
                        <a:ext cx="102393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Object 8"/>
          <p:cNvGraphicFramePr>
            <a:graphicFrameLocks noChangeAspect="1"/>
          </p:cNvGraphicFramePr>
          <p:nvPr/>
        </p:nvGraphicFramePr>
        <p:xfrm>
          <a:off x="2422525" y="1492250"/>
          <a:ext cx="1873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28" imgW="126720" imgH="164880" progId="Equation.DSMT4">
                  <p:embed/>
                </p:oleObj>
              </mc:Choice>
              <mc:Fallback>
                <p:oleObj name="Equation" r:id="rId28" imgW="126720" imgH="164880" progId="Equation.DSMT4">
                  <p:embed/>
                  <p:pic>
                    <p:nvPicPr>
                      <p:cNvPr id="41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1492250"/>
                        <a:ext cx="18732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2" name="Object 8"/>
          <p:cNvGraphicFramePr>
            <a:graphicFrameLocks noChangeAspect="1"/>
          </p:cNvGraphicFramePr>
          <p:nvPr/>
        </p:nvGraphicFramePr>
        <p:xfrm>
          <a:off x="5324475" y="2760663"/>
          <a:ext cx="3248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30" imgW="2247840" imgH="253800" progId="Equation.DSMT4">
                  <p:embed/>
                </p:oleObj>
              </mc:Choice>
              <mc:Fallback>
                <p:oleObj name="Equation" r:id="rId30" imgW="2247840" imgH="253800" progId="Equation.DSMT4">
                  <p:embed/>
                  <p:pic>
                    <p:nvPicPr>
                      <p:cNvPr id="41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2760663"/>
                        <a:ext cx="32480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" name="Object 8"/>
          <p:cNvGraphicFramePr>
            <a:graphicFrameLocks noChangeAspect="1"/>
          </p:cNvGraphicFramePr>
          <p:nvPr/>
        </p:nvGraphicFramePr>
        <p:xfrm>
          <a:off x="3903663" y="3273425"/>
          <a:ext cx="9985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32" imgW="495000" imgH="177480" progId="Equation.DSMT4">
                  <p:embed/>
                </p:oleObj>
              </mc:Choice>
              <mc:Fallback>
                <p:oleObj name="Equation" r:id="rId32" imgW="495000" imgH="177480" progId="Equation.DSMT4">
                  <p:embed/>
                  <p:pic>
                    <p:nvPicPr>
                      <p:cNvPr id="41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3273425"/>
                        <a:ext cx="99853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" name="Object 8"/>
          <p:cNvGraphicFramePr>
            <a:graphicFrameLocks noChangeAspect="1"/>
          </p:cNvGraphicFramePr>
          <p:nvPr/>
        </p:nvGraphicFramePr>
        <p:xfrm>
          <a:off x="727075" y="2822575"/>
          <a:ext cx="16986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4" imgW="114120" imgH="177480" progId="Equation.DSMT4">
                  <p:embed/>
                </p:oleObj>
              </mc:Choice>
              <mc:Fallback>
                <p:oleObj name="Equation" r:id="rId34" imgW="114120" imgH="177480" progId="Equation.DSMT4">
                  <p:embed/>
                  <p:pic>
                    <p:nvPicPr>
                      <p:cNvPr id="41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2822575"/>
                        <a:ext cx="169863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8" name="Object 8"/>
          <p:cNvGraphicFramePr>
            <a:graphicFrameLocks noChangeAspect="1"/>
          </p:cNvGraphicFramePr>
          <p:nvPr/>
        </p:nvGraphicFramePr>
        <p:xfrm>
          <a:off x="5097463" y="3249613"/>
          <a:ext cx="3578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6" imgW="2476440" imgH="253800" progId="Equation.DSMT4">
                  <p:embed/>
                </p:oleObj>
              </mc:Choice>
              <mc:Fallback>
                <p:oleObj name="Equation" r:id="rId36" imgW="2476440" imgH="253800" progId="Equation.DSMT4">
                  <p:embed/>
                  <p:pic>
                    <p:nvPicPr>
                      <p:cNvPr id="4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3249613"/>
                        <a:ext cx="3578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9" name="Object 8"/>
          <p:cNvGraphicFramePr>
            <a:graphicFrameLocks noChangeAspect="1"/>
          </p:cNvGraphicFramePr>
          <p:nvPr/>
        </p:nvGraphicFramePr>
        <p:xfrm>
          <a:off x="3900488" y="3775075"/>
          <a:ext cx="9731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38" imgW="482400" imgH="164880" progId="Equation.DSMT4">
                  <p:embed/>
                </p:oleObj>
              </mc:Choice>
              <mc:Fallback>
                <p:oleObj name="Equation" r:id="rId38" imgW="482400" imgH="164880" progId="Equation.DSMT4">
                  <p:embed/>
                  <p:pic>
                    <p:nvPicPr>
                      <p:cNvPr id="41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775075"/>
                        <a:ext cx="97313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0" name="Object 8"/>
          <p:cNvGraphicFramePr>
            <a:graphicFrameLocks noChangeAspect="1"/>
          </p:cNvGraphicFramePr>
          <p:nvPr/>
        </p:nvGraphicFramePr>
        <p:xfrm>
          <a:off x="2027238" y="1223963"/>
          <a:ext cx="1873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40" imgW="126720" imgH="164880" progId="Equation.DSMT4">
                  <p:embed/>
                </p:oleObj>
              </mc:Choice>
              <mc:Fallback>
                <p:oleObj name="Equation" r:id="rId40" imgW="126720" imgH="164880" progId="Equation.DSMT4">
                  <p:embed/>
                  <p:pic>
                    <p:nvPicPr>
                      <p:cNvPr id="41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223963"/>
                        <a:ext cx="18732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1" name="Object 8"/>
          <p:cNvGraphicFramePr>
            <a:graphicFrameLocks noChangeAspect="1"/>
          </p:cNvGraphicFramePr>
          <p:nvPr/>
        </p:nvGraphicFramePr>
        <p:xfrm>
          <a:off x="5264150" y="3770313"/>
          <a:ext cx="3211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42" imgW="2222280" imgH="253800" progId="Equation.DSMT4">
                  <p:embed/>
                </p:oleObj>
              </mc:Choice>
              <mc:Fallback>
                <p:oleObj name="Equation" r:id="rId42" imgW="2222280" imgH="253800" progId="Equation.DSMT4">
                  <p:embed/>
                  <p:pic>
                    <p:nvPicPr>
                      <p:cNvPr id="41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3770313"/>
                        <a:ext cx="32115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3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274638"/>
            <a:ext cx="8194675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/>
              <a:t>Ex: #3) Find the values of the missing Angles x, y, z</a:t>
            </a:r>
          </a:p>
        </p:txBody>
      </p:sp>
      <p:sp>
        <p:nvSpPr>
          <p:cNvPr id="4" name="Oval 3"/>
          <p:cNvSpPr/>
          <p:nvPr/>
        </p:nvSpPr>
        <p:spPr>
          <a:xfrm>
            <a:off x="452438" y="1147763"/>
            <a:ext cx="2881312" cy="28797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558800" y="3111500"/>
            <a:ext cx="3289300" cy="142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71488" y="2259013"/>
            <a:ext cx="2797175" cy="68262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6100" y="3125788"/>
            <a:ext cx="968375" cy="87312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2275" y="1309688"/>
            <a:ext cx="1938337" cy="16652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2"/>
          </p:cNvCxnSpPr>
          <p:nvPr/>
        </p:nvCxnSpPr>
        <p:spPr>
          <a:xfrm rot="10800000" flipV="1">
            <a:off x="558800" y="2590800"/>
            <a:ext cx="1289050" cy="5207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58950" y="2292350"/>
          <a:ext cx="2794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64880" imgH="177480" progId="Equation.DSMT4">
                  <p:embed/>
                </p:oleObj>
              </mc:Choice>
              <mc:Fallback>
                <p:oleObj name="Equation" r:id="rId4" imgW="164880" imgH="17748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292350"/>
                        <a:ext cx="2794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1847850" y="2554288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1759744" y="1637507"/>
            <a:ext cx="1938337" cy="100965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170238" y="2749550"/>
          <a:ext cx="5365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317160" imgH="215640" progId="Equation.DSMT4">
                  <p:embed/>
                </p:oleObj>
              </mc:Choice>
              <mc:Fallback>
                <p:oleObj name="Equation" r:id="rId6" imgW="317160" imgH="21564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2749550"/>
                        <a:ext cx="5365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76225" y="2981325"/>
          <a:ext cx="2571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2981325"/>
                        <a:ext cx="25717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365250" y="3989388"/>
          <a:ext cx="2571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989388"/>
                        <a:ext cx="25717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167063" y="3103563"/>
          <a:ext cx="2794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2" imgW="164880" imgH="177480" progId="Equation.DSMT4">
                  <p:embed/>
                </p:oleObj>
              </mc:Choice>
              <mc:Fallback>
                <p:oleObj name="Equation" r:id="rId12" imgW="164880" imgH="17748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3103563"/>
                        <a:ext cx="2794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143125" y="914400"/>
          <a:ext cx="3016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4" imgW="177480" imgH="164880" progId="Equation.DSMT4">
                  <p:embed/>
                </p:oleObj>
              </mc:Choice>
              <mc:Fallback>
                <p:oleObj name="Equation" r:id="rId14" imgW="177480" imgH="16488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914400"/>
                        <a:ext cx="3016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897063" y="1489075"/>
          <a:ext cx="2143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6" imgW="126720" imgH="126720" progId="Equation.DSMT4">
                  <p:embed/>
                </p:oleObj>
              </mc:Choice>
              <mc:Fallback>
                <p:oleObj name="Equation" r:id="rId16" imgW="126720" imgH="12672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489075"/>
                        <a:ext cx="21431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2878138" y="2855913"/>
          <a:ext cx="214312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2855913"/>
                        <a:ext cx="214312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350963" y="3624263"/>
          <a:ext cx="2349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20" imgW="139680" imgH="164880" progId="Equation.DSMT4">
                  <p:embed/>
                </p:oleObj>
              </mc:Choice>
              <mc:Fallback>
                <p:oleObj name="Equation" r:id="rId20" imgW="139680" imgH="164880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3624263"/>
                        <a:ext cx="23495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4064000" y="1462088"/>
          <a:ext cx="14176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22" imgW="838080" imgH="203040" progId="Equation.DSMT4">
                  <p:embed/>
                </p:oleObj>
              </mc:Choice>
              <mc:Fallback>
                <p:oleObj name="Equation" r:id="rId22" imgW="838080" imgH="203040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1462088"/>
                        <a:ext cx="14176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4065588" y="2346325"/>
          <a:ext cx="14382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24" imgW="850680" imgH="203040" progId="Equation.DSMT4">
                  <p:embed/>
                </p:oleObj>
              </mc:Choice>
              <mc:Fallback>
                <p:oleObj name="Equation" r:id="rId24" imgW="850680" imgH="20304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346325"/>
                        <a:ext cx="14382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4100513" y="3367088"/>
          <a:ext cx="14176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26" imgW="838080" imgH="203040" progId="Equation.DSMT4">
                  <p:embed/>
                </p:oleObj>
              </mc:Choice>
              <mc:Fallback>
                <p:oleObj name="Equation" r:id="rId26" imgW="838080" imgH="20304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3367088"/>
                        <a:ext cx="141763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4859338" y="1327150"/>
          <a:ext cx="4286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28" imgW="253800" imgH="215640" progId="Equation.DSMT4">
                  <p:embed/>
                </p:oleObj>
              </mc:Choice>
              <mc:Fallback>
                <p:oleObj name="Equation" r:id="rId28" imgW="253800" imgH="215640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327150"/>
                        <a:ext cx="4286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4856163" y="2266950"/>
          <a:ext cx="4286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30" imgW="253800" imgH="215640" progId="Equation.DSMT4">
                  <p:embed/>
                </p:oleObj>
              </mc:Choice>
              <mc:Fallback>
                <p:oleObj name="Equation" r:id="rId30" imgW="253800" imgH="215640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3" y="2266950"/>
                        <a:ext cx="4286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4881563" y="3302000"/>
          <a:ext cx="4286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1" imgW="253800" imgH="215640" progId="Equation.DSMT4">
                  <p:embed/>
                </p:oleObj>
              </mc:Choice>
              <mc:Fallback>
                <p:oleObj name="Equation" r:id="rId31" imgW="253800" imgH="215640" progId="Equation.DSMT4">
                  <p:embed/>
                  <p:pic>
                    <p:nvPicPr>
                      <p:cNvPr id="51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3302000"/>
                        <a:ext cx="4286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TextBox 43"/>
          <p:cNvSpPr txBox="1">
            <a:spLocks noChangeArrowheads="1"/>
          </p:cNvSpPr>
          <p:nvPr/>
        </p:nvSpPr>
        <p:spPr bwMode="auto">
          <a:xfrm>
            <a:off x="5895975" y="1338263"/>
            <a:ext cx="166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Suppl. Angles</a:t>
            </a:r>
          </a:p>
        </p:txBody>
      </p:sp>
      <p:sp>
        <p:nvSpPr>
          <p:cNvPr id="5147" name="TextBox 44"/>
          <p:cNvSpPr txBox="1">
            <a:spLocks noChangeArrowheads="1"/>
          </p:cNvSpPr>
          <p:nvPr/>
        </p:nvSpPr>
        <p:spPr bwMode="auto">
          <a:xfrm>
            <a:off x="5897563" y="2132013"/>
            <a:ext cx="2528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Inscr. Angles of same </a:t>
            </a:r>
            <a:br>
              <a:rPr lang="en-CA">
                <a:latin typeface="Century Schoolbook" pitchFamily="18" charset="0"/>
              </a:rPr>
            </a:br>
            <a:r>
              <a:rPr lang="en-CA">
                <a:latin typeface="Century Schoolbook" pitchFamily="18" charset="0"/>
              </a:rPr>
              <a:t>chord   AD</a:t>
            </a:r>
          </a:p>
        </p:txBody>
      </p:sp>
      <p:sp>
        <p:nvSpPr>
          <p:cNvPr id="5148" name="TextBox 45"/>
          <p:cNvSpPr txBox="1">
            <a:spLocks noChangeArrowheads="1"/>
          </p:cNvSpPr>
          <p:nvPr/>
        </p:nvSpPr>
        <p:spPr bwMode="auto">
          <a:xfrm>
            <a:off x="5942013" y="3116263"/>
            <a:ext cx="2341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Compl. Angles with </a:t>
            </a:r>
            <a:br>
              <a:rPr lang="en-CA">
                <a:latin typeface="Century Schoolbook" pitchFamily="18" charset="0"/>
              </a:rPr>
            </a:br>
            <a:r>
              <a:rPr lang="en-CA">
                <a:latin typeface="Century Schoolbook" pitchFamily="18" charset="0"/>
              </a:rPr>
              <a:t>angle “y”</a:t>
            </a:r>
          </a:p>
        </p:txBody>
      </p:sp>
    </p:spTree>
    <p:extLst>
      <p:ext uri="{BB962C8B-B14F-4D97-AF65-F5344CB8AC3E}">
        <p14:creationId xmlns:p14="http://schemas.microsoft.com/office/powerpoint/2010/main" val="14594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147" grpId="0"/>
      <p:bldP spid="5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CA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84163"/>
            <a:ext cx="654843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1355725"/>
            <a:ext cx="3382962" cy="3327400"/>
          </a:xfr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606550"/>
            <a:ext cx="40814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3086100" y="1025525"/>
          <a:ext cx="8715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7" imgW="533160" imgH="228600" progId="Equation.DSMT4">
                  <p:embed/>
                </p:oleObj>
              </mc:Choice>
              <mc:Fallback>
                <p:oleObj name="Equation" r:id="rId7" imgW="533160" imgH="228600" progId="Equation.DSMT4">
                  <p:embed/>
                  <p:pic>
                    <p:nvPicPr>
                      <p:cNvPr id="61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025525"/>
                        <a:ext cx="871538" cy="373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03388" y="2586038"/>
            <a:ext cx="835025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3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489654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" y="510828"/>
            <a:ext cx="9073008" cy="9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0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79512" y="116632"/>
            <a:ext cx="7028214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48680"/>
            <a:ext cx="5034832" cy="360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834" y="589688"/>
            <a:ext cx="2880320" cy="297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65" y="908721"/>
            <a:ext cx="5603080" cy="290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222614"/>
            <a:ext cx="3528392" cy="28929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5536" y="2967255"/>
            <a:ext cx="1800000" cy="1800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240767" y="3812486"/>
            <a:ext cx="109537" cy="1095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15535" y="3891260"/>
            <a:ext cx="2160000" cy="2160000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654151" y="5919583"/>
            <a:ext cx="109537" cy="1095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758028"/>
              </p:ext>
            </p:extLst>
          </p:nvPr>
        </p:nvGraphicFramePr>
        <p:xfrm>
          <a:off x="1211709" y="3622960"/>
          <a:ext cx="191939" cy="20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9" imgW="164880" imgH="177480" progId="Equation.DSMT4">
                  <p:embed/>
                </p:oleObj>
              </mc:Choice>
              <mc:Fallback>
                <p:oleObj name="Equation" r:id="rId9" imgW="164880" imgH="17748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709" y="3622960"/>
                        <a:ext cx="191939" cy="208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68958"/>
              </p:ext>
            </p:extLst>
          </p:nvPr>
        </p:nvGraphicFramePr>
        <p:xfrm>
          <a:off x="1619672" y="5991591"/>
          <a:ext cx="314350" cy="31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11" imgW="126720" imgH="126720" progId="Equation.DSMT4">
                  <p:embed/>
                </p:oleObj>
              </mc:Choice>
              <mc:Fallback>
                <p:oleObj name="Equation" r:id="rId11" imgW="126720" imgH="12672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991591"/>
                        <a:ext cx="314350" cy="317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3089"/>
              </p:ext>
            </p:extLst>
          </p:nvPr>
        </p:nvGraphicFramePr>
        <p:xfrm>
          <a:off x="107504" y="4119383"/>
          <a:ext cx="314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119383"/>
                        <a:ext cx="314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001805"/>
              </p:ext>
            </p:extLst>
          </p:nvPr>
        </p:nvGraphicFramePr>
        <p:xfrm>
          <a:off x="2209701" y="4066673"/>
          <a:ext cx="3460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01" y="4066673"/>
                        <a:ext cx="3460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>
            <a:stCxn id="12" idx="1"/>
          </p:cNvCxnSpPr>
          <p:nvPr/>
        </p:nvCxnSpPr>
        <p:spPr>
          <a:xfrm flipH="1" flipV="1">
            <a:off x="467544" y="4253751"/>
            <a:ext cx="1202648" cy="16818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498754"/>
              </p:ext>
            </p:extLst>
          </p:nvPr>
        </p:nvGraphicFramePr>
        <p:xfrm>
          <a:off x="787444" y="5017176"/>
          <a:ext cx="270862" cy="25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44" y="5017176"/>
                        <a:ext cx="270862" cy="255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>
            <a:stCxn id="12" idx="0"/>
            <a:endCxn id="11" idx="0"/>
          </p:cNvCxnSpPr>
          <p:nvPr/>
        </p:nvCxnSpPr>
        <p:spPr>
          <a:xfrm flipH="1" flipV="1">
            <a:off x="1295535" y="3891260"/>
            <a:ext cx="413385" cy="20283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56503"/>
              </p:ext>
            </p:extLst>
          </p:nvPr>
        </p:nvGraphicFramePr>
        <p:xfrm>
          <a:off x="1324939" y="5035523"/>
          <a:ext cx="224497" cy="210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9" imgW="177480" imgH="164880" progId="Equation.DSMT4">
                  <p:embed/>
                </p:oleObj>
              </mc:Choice>
              <mc:Fallback>
                <p:oleObj name="Equation" r:id="rId19" imgW="177480" imgH="16488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939" y="5035523"/>
                        <a:ext cx="224497" cy="210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>
            <a:stCxn id="12" idx="7"/>
          </p:cNvCxnSpPr>
          <p:nvPr/>
        </p:nvCxnSpPr>
        <p:spPr>
          <a:xfrm flipV="1">
            <a:off x="1747647" y="4293255"/>
            <a:ext cx="366376" cy="16423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77737"/>
              </p:ext>
            </p:extLst>
          </p:nvPr>
        </p:nvGraphicFramePr>
        <p:xfrm>
          <a:off x="1934022" y="5017176"/>
          <a:ext cx="16033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022" y="5017176"/>
                        <a:ext cx="16033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51"/>
          <p:cNvSpPr txBox="1">
            <a:spLocks noChangeArrowheads="1"/>
          </p:cNvSpPr>
          <p:nvPr/>
        </p:nvSpPr>
        <p:spPr bwMode="auto">
          <a:xfrm>
            <a:off x="2015614" y="1547500"/>
            <a:ext cx="6732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The 1</a:t>
            </a:r>
            <a:r>
              <a:rPr lang="en-CA" baseline="30000" dirty="0">
                <a:solidFill>
                  <a:srgbClr val="FF0000"/>
                </a:solidFill>
                <a:latin typeface="Century Schoolbook" pitchFamily="18" charset="0"/>
              </a:rPr>
              <a:t>st</a:t>
            </a:r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 step is to learn how to draw a picture for this problem</a:t>
            </a:r>
          </a:p>
        </p:txBody>
      </p:sp>
      <p:sp>
        <p:nvSpPr>
          <p:cNvPr id="34" name="TextBox 51"/>
          <p:cNvSpPr txBox="1">
            <a:spLocks noChangeArrowheads="1"/>
          </p:cNvSpPr>
          <p:nvPr/>
        </p:nvSpPr>
        <p:spPr bwMode="auto">
          <a:xfrm>
            <a:off x="2015614" y="1907540"/>
            <a:ext cx="6732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Draw lines that can help you better solve the problem, </a:t>
            </a:r>
          </a:p>
        </p:txBody>
      </p:sp>
      <p:sp>
        <p:nvSpPr>
          <p:cNvPr id="35" name="TextBox 51"/>
          <p:cNvSpPr txBox="1">
            <a:spLocks noChangeArrowheads="1"/>
          </p:cNvSpPr>
          <p:nvPr/>
        </p:nvSpPr>
        <p:spPr bwMode="auto">
          <a:xfrm>
            <a:off x="2015614" y="2204864"/>
            <a:ext cx="6732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 err="1">
                <a:solidFill>
                  <a:srgbClr val="FF0000"/>
                </a:solidFill>
                <a:latin typeface="Century Schoolbook" pitchFamily="18" charset="0"/>
              </a:rPr>
              <a:t>Ie</a:t>
            </a:r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: draw a radius or diameter</a:t>
            </a:r>
          </a:p>
        </p:txBody>
      </p:sp>
      <p:cxnSp>
        <p:nvCxnSpPr>
          <p:cNvPr id="36" name="Straight Connector 35"/>
          <p:cNvCxnSpPr>
            <a:endCxn id="11" idx="0"/>
          </p:cNvCxnSpPr>
          <p:nvPr/>
        </p:nvCxnSpPr>
        <p:spPr>
          <a:xfrm flipH="1" flipV="1">
            <a:off x="1295535" y="3891260"/>
            <a:ext cx="798825" cy="4019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381615"/>
              </p:ext>
            </p:extLst>
          </p:nvPr>
        </p:nvGraphicFramePr>
        <p:xfrm>
          <a:off x="1676876" y="3825177"/>
          <a:ext cx="257146" cy="28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876" y="3825177"/>
                        <a:ext cx="257146" cy="282649"/>
                      </a:xfrm>
                      <a:prstGeom prst="rect">
                        <a:avLst/>
                      </a:prstGeom>
                      <a:solidFill>
                        <a:schemeClr val="bg1">
                          <a:alpha val="47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>
            <a:stCxn id="11" idx="0"/>
          </p:cNvCxnSpPr>
          <p:nvPr/>
        </p:nvCxnSpPr>
        <p:spPr>
          <a:xfrm flipH="1">
            <a:off x="467544" y="3891260"/>
            <a:ext cx="827991" cy="35690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73912"/>
              </p:ext>
            </p:extLst>
          </p:nvPr>
        </p:nvGraphicFramePr>
        <p:xfrm>
          <a:off x="726689" y="3799513"/>
          <a:ext cx="257146" cy="28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25" imgW="152280" imgH="164880" progId="Equation.DSMT4">
                  <p:embed/>
                </p:oleObj>
              </mc:Choice>
              <mc:Fallback>
                <p:oleObj name="Equation" r:id="rId25" imgW="152280" imgH="164880" progId="Equation.DSMT4">
                  <p:embed/>
                  <p:pic>
                    <p:nvPicPr>
                      <p:cNvPr id="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89" y="3799513"/>
                        <a:ext cx="257146" cy="282649"/>
                      </a:xfrm>
                      <a:prstGeom prst="rect">
                        <a:avLst/>
                      </a:prstGeom>
                      <a:solidFill>
                        <a:schemeClr val="bg1">
                          <a:alpha val="47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51"/>
          <p:cNvSpPr txBox="1">
            <a:spLocks noChangeArrowheads="1"/>
          </p:cNvSpPr>
          <p:nvPr/>
        </p:nvSpPr>
        <p:spPr bwMode="auto">
          <a:xfrm>
            <a:off x="2303646" y="2555612"/>
            <a:ext cx="5724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Now look for other clues, </a:t>
            </a:r>
            <a:r>
              <a:rPr lang="en-CA" dirty="0" err="1">
                <a:solidFill>
                  <a:srgbClr val="FF0000"/>
                </a:solidFill>
                <a:latin typeface="Century Schoolbook" pitchFamily="18" charset="0"/>
              </a:rPr>
              <a:t>ie</a:t>
            </a:r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: which angles are equal?</a:t>
            </a:r>
          </a:p>
        </p:txBody>
      </p:sp>
      <p:sp>
        <p:nvSpPr>
          <p:cNvPr id="48" name="Oval 47"/>
          <p:cNvSpPr/>
          <p:nvPr/>
        </p:nvSpPr>
        <p:spPr>
          <a:xfrm>
            <a:off x="1695650" y="5715788"/>
            <a:ext cx="72000" cy="7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1581805" y="5733264"/>
            <a:ext cx="72000" cy="7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TextBox 51"/>
          <p:cNvSpPr txBox="1">
            <a:spLocks noChangeArrowheads="1"/>
          </p:cNvSpPr>
          <p:nvPr/>
        </p:nvSpPr>
        <p:spPr bwMode="auto">
          <a:xfrm>
            <a:off x="2326553" y="2872820"/>
            <a:ext cx="6224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Those two angles are equal because they are inscribed by lines with the same length</a:t>
            </a:r>
          </a:p>
        </p:txBody>
      </p:sp>
      <p:sp>
        <p:nvSpPr>
          <p:cNvPr id="51" name="TextBox 51"/>
          <p:cNvSpPr txBox="1">
            <a:spLocks noChangeArrowheads="1"/>
          </p:cNvSpPr>
          <p:nvPr/>
        </p:nvSpPr>
        <p:spPr bwMode="auto">
          <a:xfrm>
            <a:off x="2307573" y="3502749"/>
            <a:ext cx="6224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What can you do next????????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46064" y="3518140"/>
            <a:ext cx="3024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Use the Cosine Law!!!!</a:t>
            </a:r>
          </a:p>
        </p:txBody>
      </p:sp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857092"/>
              </p:ext>
            </p:extLst>
          </p:nvPr>
        </p:nvGraphicFramePr>
        <p:xfrm>
          <a:off x="2648763" y="3978423"/>
          <a:ext cx="25336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26" imgW="2006280" imgH="266400" progId="Equation.DSMT4">
                  <p:embed/>
                </p:oleObj>
              </mc:Choice>
              <mc:Fallback>
                <p:oleObj name="Equation" r:id="rId26" imgW="2006280" imgH="266400" progId="Equation.DSMT4">
                  <p:embed/>
                  <p:pic>
                    <p:nvPicPr>
                      <p:cNvPr id="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763" y="3978423"/>
                        <a:ext cx="25336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38367"/>
              </p:ext>
            </p:extLst>
          </p:nvPr>
        </p:nvGraphicFramePr>
        <p:xfrm>
          <a:off x="2627784" y="4383831"/>
          <a:ext cx="26781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28" imgW="2120760" imgH="266400" progId="Equation.DSMT4">
                  <p:embed/>
                </p:oleObj>
              </mc:Choice>
              <mc:Fallback>
                <p:oleObj name="Equation" r:id="rId28" imgW="2120760" imgH="266400" progId="Equation.DSMT4">
                  <p:embed/>
                  <p:pic>
                    <p:nvPicPr>
                      <p:cNvPr id="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383831"/>
                        <a:ext cx="26781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63101"/>
              </p:ext>
            </p:extLst>
          </p:nvPr>
        </p:nvGraphicFramePr>
        <p:xfrm>
          <a:off x="5275400" y="3999318"/>
          <a:ext cx="3432477" cy="33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30" imgW="3200400" imgH="304560" progId="Equation.DSMT4">
                  <p:embed/>
                </p:oleObj>
              </mc:Choice>
              <mc:Fallback>
                <p:oleObj name="Equation" r:id="rId30" imgW="3200400" imgH="304560" progId="Equation.DSMT4">
                  <p:embed/>
                  <p:pic>
                    <p:nvPicPr>
                      <p:cNvPr id="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400" y="3999318"/>
                        <a:ext cx="3432477" cy="330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629661"/>
              </p:ext>
            </p:extLst>
          </p:nvPr>
        </p:nvGraphicFramePr>
        <p:xfrm>
          <a:off x="5345113" y="4395788"/>
          <a:ext cx="33099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32" imgW="3085920" imgH="304560" progId="Equation.DSMT4">
                  <p:embed/>
                </p:oleObj>
              </mc:Choice>
              <mc:Fallback>
                <p:oleObj name="Equation" r:id="rId32" imgW="3085920" imgH="304560" progId="Equation.DSMT4">
                  <p:embed/>
                  <p:pic>
                    <p:nvPicPr>
                      <p:cNvPr id="5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4395788"/>
                        <a:ext cx="330993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>
            <a:off x="5459425" y="4725144"/>
            <a:ext cx="3217031" cy="20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316522" y="4066673"/>
            <a:ext cx="1359934" cy="1541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271877" y="4456860"/>
            <a:ext cx="1359934" cy="1541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92120"/>
              </p:ext>
            </p:extLst>
          </p:nvPr>
        </p:nvGraphicFramePr>
        <p:xfrm>
          <a:off x="5420006" y="4767979"/>
          <a:ext cx="586457" cy="28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34" imgW="444240" imgH="215640" progId="Equation.DSMT4">
                  <p:embed/>
                </p:oleObj>
              </mc:Choice>
              <mc:Fallback>
                <p:oleObj name="Equation" r:id="rId34" imgW="444240" imgH="215640" progId="Equation.DSMT4">
                  <p:embed/>
                  <p:pic>
                    <p:nvPicPr>
                      <p:cNvPr id="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006" y="4767979"/>
                        <a:ext cx="586457" cy="287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19440"/>
              </p:ext>
            </p:extLst>
          </p:nvPr>
        </p:nvGraphicFramePr>
        <p:xfrm>
          <a:off x="6006917" y="4735254"/>
          <a:ext cx="7889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6" imgW="596880" imgH="291960" progId="Equation.DSMT4">
                  <p:embed/>
                </p:oleObj>
              </mc:Choice>
              <mc:Fallback>
                <p:oleObj name="Equation" r:id="rId36" imgW="596880" imgH="291960" progId="Equation.DSMT4">
                  <p:embed/>
                  <p:pic>
                    <p:nvPicPr>
                      <p:cNvPr id="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6917" y="4735254"/>
                        <a:ext cx="7889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163271"/>
              </p:ext>
            </p:extLst>
          </p:nvPr>
        </p:nvGraphicFramePr>
        <p:xfrm>
          <a:off x="6784677" y="4797152"/>
          <a:ext cx="9556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38" imgW="723600" imgH="253800" progId="Equation.DSMT4">
                  <p:embed/>
                </p:oleObj>
              </mc:Choice>
              <mc:Fallback>
                <p:oleObj name="Equation" r:id="rId38" imgW="723600" imgH="253800" progId="Equation.DSMT4">
                  <p:embed/>
                  <p:pic>
                    <p:nvPicPr>
                      <p:cNvPr id="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677" y="4797152"/>
                        <a:ext cx="9556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47487"/>
              </p:ext>
            </p:extLst>
          </p:nvPr>
        </p:nvGraphicFramePr>
        <p:xfrm>
          <a:off x="5546064" y="5112619"/>
          <a:ext cx="14763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40" imgW="1117440" imgH="215640" progId="Equation.DSMT4">
                  <p:embed/>
                </p:oleObj>
              </mc:Choice>
              <mc:Fallback>
                <p:oleObj name="Equation" r:id="rId40" imgW="1117440" imgH="215640" progId="Equation.DSMT4">
                  <p:embed/>
                  <p:pic>
                    <p:nvPicPr>
                      <p:cNvPr id="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064" y="5112619"/>
                        <a:ext cx="14763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103947"/>
              </p:ext>
            </p:extLst>
          </p:nvPr>
        </p:nvGraphicFramePr>
        <p:xfrm>
          <a:off x="5546064" y="5468314"/>
          <a:ext cx="738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42" imgW="558720" imgH="215640" progId="Equation.DSMT4">
                  <p:embed/>
                </p:oleObj>
              </mc:Choice>
              <mc:Fallback>
                <p:oleObj name="Equation" r:id="rId42" imgW="558720" imgH="215640" progId="Equation.DSMT4">
                  <p:embed/>
                  <p:pic>
                    <p:nvPicPr>
                      <p:cNvPr id="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064" y="5468314"/>
                        <a:ext cx="738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420070"/>
              </p:ext>
            </p:extLst>
          </p:nvPr>
        </p:nvGraphicFramePr>
        <p:xfrm>
          <a:off x="5567338" y="5805264"/>
          <a:ext cx="8048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44" imgW="609480" imgH="241200" progId="Equation.DSMT4">
                  <p:embed/>
                </p:oleObj>
              </mc:Choice>
              <mc:Fallback>
                <p:oleObj name="Equation" r:id="rId44" imgW="609480" imgH="241200" progId="Equation.DSMT4">
                  <p:embed/>
                  <p:pic>
                    <p:nvPicPr>
                      <p:cNvPr id="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38" y="5805264"/>
                        <a:ext cx="8048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5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0" grpId="0"/>
      <p:bldP spid="34" grpId="0"/>
      <p:bldP spid="35" grpId="0"/>
      <p:bldP spid="47" grpId="0"/>
      <p:bldP spid="48" grpId="0" animBg="1"/>
      <p:bldP spid="49" grpId="0" animBg="1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27" y="116632"/>
            <a:ext cx="7497762" cy="511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I) Properties of a Circle</a:t>
            </a:r>
          </a:p>
        </p:txBody>
      </p:sp>
      <p:sp>
        <p:nvSpPr>
          <p:cNvPr id="4" name="Oval 3"/>
          <p:cNvSpPr/>
          <p:nvPr/>
        </p:nvSpPr>
        <p:spPr>
          <a:xfrm>
            <a:off x="885577" y="1853357"/>
            <a:ext cx="1928812" cy="192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814264" y="27820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584327" y="692894"/>
            <a:ext cx="494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Chord</a:t>
            </a:r>
            <a:r>
              <a:rPr lang="en-CA" sz="1900">
                <a:latin typeface="Gill Sans MT" pitchFamily="34" charset="0"/>
              </a:rPr>
              <a:t>:  A line with two endpoints on the circle</a:t>
            </a:r>
          </a:p>
        </p:txBody>
      </p:sp>
      <p:cxnSp>
        <p:nvCxnSpPr>
          <p:cNvPr id="8" name="Straight Connector 7"/>
          <p:cNvCxnSpPr>
            <a:endCxn id="4" idx="4"/>
          </p:cNvCxnSpPr>
          <p:nvPr/>
        </p:nvCxnSpPr>
        <p:spPr>
          <a:xfrm rot="16200000" flipH="1">
            <a:off x="710158" y="2643138"/>
            <a:ext cx="1746250" cy="531812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33102" y="3043982"/>
            <a:ext cx="795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Gill Sans MT" pitchFamily="34" charset="0"/>
              </a:rPr>
              <a:t>Chord</a:t>
            </a:r>
          </a:p>
        </p:txBody>
      </p:sp>
      <p:sp>
        <p:nvSpPr>
          <p:cNvPr id="12" name="Freeform 11"/>
          <p:cNvSpPr/>
          <p:nvPr/>
        </p:nvSpPr>
        <p:spPr>
          <a:xfrm>
            <a:off x="603002" y="2796332"/>
            <a:ext cx="1131887" cy="952500"/>
          </a:xfrm>
          <a:custGeom>
            <a:avLst/>
            <a:gdLst>
              <a:gd name="connsiteX0" fmla="*/ 0 w 1095829"/>
              <a:gd name="connsiteY0" fmla="*/ 529771 h 931333"/>
              <a:gd name="connsiteX1" fmla="*/ 203200 w 1095829"/>
              <a:gd name="connsiteY1" fmla="*/ 863600 h 931333"/>
              <a:gd name="connsiteX2" fmla="*/ 972458 w 1095829"/>
              <a:gd name="connsiteY2" fmla="*/ 123371 h 931333"/>
              <a:gd name="connsiteX3" fmla="*/ 943429 w 1095829"/>
              <a:gd name="connsiteY3" fmla="*/ 123371 h 93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829" h="931333">
                <a:moveTo>
                  <a:pt x="0" y="529771"/>
                </a:moveTo>
                <a:cubicBezTo>
                  <a:pt x="20562" y="730552"/>
                  <a:pt x="41124" y="931333"/>
                  <a:pt x="203200" y="863600"/>
                </a:cubicBezTo>
                <a:cubicBezTo>
                  <a:pt x="365276" y="795867"/>
                  <a:pt x="849087" y="246742"/>
                  <a:pt x="972458" y="123371"/>
                </a:cubicBezTo>
                <a:cubicBezTo>
                  <a:pt x="1095829" y="0"/>
                  <a:pt x="1019629" y="61685"/>
                  <a:pt x="943429" y="123371"/>
                </a:cubicBezTo>
              </a:path>
            </a:pathLst>
          </a:custGeom>
          <a:ln w="158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3606552" y="1196132"/>
            <a:ext cx="4667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Secant</a:t>
            </a:r>
            <a:r>
              <a:rPr lang="en-CA" sz="1900">
                <a:latin typeface="Gill Sans MT" pitchFamily="34" charset="0"/>
              </a:rPr>
              <a:t>:  A line that intersects a circle at two </a:t>
            </a:r>
            <a:br>
              <a:rPr lang="en-CA" sz="1900">
                <a:latin typeface="Gill Sans MT" pitchFamily="34" charset="0"/>
              </a:rPr>
            </a:br>
            <a:r>
              <a:rPr lang="en-CA" sz="1900">
                <a:latin typeface="Gill Sans MT" pitchFamily="34" charset="0"/>
              </a:rPr>
              <a:t>             different points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79252" y="1794619"/>
            <a:ext cx="2119312" cy="129698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15"/>
          <p:cNvSpPr txBox="1">
            <a:spLocks noChangeArrowheads="1"/>
          </p:cNvSpPr>
          <p:nvPr/>
        </p:nvSpPr>
        <p:spPr bwMode="auto">
          <a:xfrm>
            <a:off x="2668339" y="3490069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Gill Sans MT" pitchFamily="34" charset="0"/>
              </a:rPr>
              <a:t>Secant</a:t>
            </a:r>
          </a:p>
        </p:txBody>
      </p:sp>
      <p:sp>
        <p:nvSpPr>
          <p:cNvPr id="17" name="Freeform 16"/>
          <p:cNvSpPr/>
          <p:nvPr/>
        </p:nvSpPr>
        <p:spPr>
          <a:xfrm>
            <a:off x="2239714" y="2510582"/>
            <a:ext cx="754063" cy="1811337"/>
          </a:xfrm>
          <a:custGeom>
            <a:avLst/>
            <a:gdLst>
              <a:gd name="connsiteX0" fmla="*/ 1422400 w 1422400"/>
              <a:gd name="connsiteY0" fmla="*/ 1291772 h 1898953"/>
              <a:gd name="connsiteX1" fmla="*/ 420914 w 1422400"/>
              <a:gd name="connsiteY1" fmla="*/ 1683658 h 1898953"/>
              <a:gd name="connsiteX2" fmla="*/ 0 w 1422400"/>
              <a:gd name="connsiteY2" fmla="*/ 0 h 1898953"/>
              <a:gd name="connsiteX3" fmla="*/ 0 w 1422400"/>
              <a:gd name="connsiteY3" fmla="*/ 0 h 189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400" h="1898953">
                <a:moveTo>
                  <a:pt x="1422400" y="1291772"/>
                </a:moveTo>
                <a:cubicBezTo>
                  <a:pt x="1040190" y="1595362"/>
                  <a:pt x="657981" y="1898953"/>
                  <a:pt x="420914" y="1683658"/>
                </a:cubicBezTo>
                <a:cubicBezTo>
                  <a:pt x="183847" y="146836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229" name="TextBox 17"/>
          <p:cNvSpPr txBox="1">
            <a:spLocks noChangeArrowheads="1"/>
          </p:cNvSpPr>
          <p:nvPr/>
        </p:nvSpPr>
        <p:spPr bwMode="auto">
          <a:xfrm>
            <a:off x="3612902" y="1959719"/>
            <a:ext cx="48307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Diameter</a:t>
            </a:r>
            <a:r>
              <a:rPr lang="en-CA" sz="1900">
                <a:latin typeface="Gill Sans MT" pitchFamily="34" charset="0"/>
              </a:rPr>
              <a:t>:  A chord with the midpoint on the </a:t>
            </a:r>
            <a:br>
              <a:rPr lang="en-CA" sz="1900">
                <a:latin typeface="Gill Sans MT" pitchFamily="34" charset="0"/>
              </a:rPr>
            </a:br>
            <a:r>
              <a:rPr lang="en-CA" sz="1900">
                <a:latin typeface="Gill Sans MT" pitchFamily="34" charset="0"/>
              </a:rPr>
              <a:t>             center of the circle</a:t>
            </a:r>
          </a:p>
        </p:txBody>
      </p:sp>
      <p:sp>
        <p:nvSpPr>
          <p:cNvPr id="9230" name="TextBox 18"/>
          <p:cNvSpPr txBox="1">
            <a:spLocks noChangeArrowheads="1"/>
          </p:cNvSpPr>
          <p:nvPr/>
        </p:nvSpPr>
        <p:spPr bwMode="auto">
          <a:xfrm>
            <a:off x="3598614" y="2904282"/>
            <a:ext cx="49768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Radius</a:t>
            </a:r>
            <a:r>
              <a:rPr lang="en-CA" sz="1900">
                <a:latin typeface="Gill Sans MT" pitchFamily="34" charset="0"/>
              </a:rPr>
              <a:t>:  A line that runs from the center to the </a:t>
            </a:r>
            <a:br>
              <a:rPr lang="en-CA" sz="1900">
                <a:latin typeface="Gill Sans MT" pitchFamily="34" charset="0"/>
              </a:rPr>
            </a:br>
            <a:r>
              <a:rPr lang="en-CA" sz="1900">
                <a:latin typeface="Gill Sans MT" pitchFamily="34" charset="0"/>
              </a:rPr>
              <a:t>             edge of the circle</a:t>
            </a:r>
          </a:p>
        </p:txBody>
      </p:sp>
      <p:sp>
        <p:nvSpPr>
          <p:cNvPr id="20" name="Pie 19"/>
          <p:cNvSpPr/>
          <p:nvPr/>
        </p:nvSpPr>
        <p:spPr>
          <a:xfrm>
            <a:off x="880814" y="1853357"/>
            <a:ext cx="1928813" cy="1930400"/>
          </a:xfrm>
          <a:prstGeom prst="pie">
            <a:avLst>
              <a:gd name="adj1" fmla="val 15965994"/>
              <a:gd name="adj2" fmla="val 21093853"/>
            </a:avLst>
          </a:prstGeom>
          <a:solidFill>
            <a:srgbClr val="00B050">
              <a:alpha val="4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9232" name="TextBox 21"/>
          <p:cNvSpPr txBox="1">
            <a:spLocks noChangeArrowheads="1"/>
          </p:cNvSpPr>
          <p:nvPr/>
        </p:nvSpPr>
        <p:spPr bwMode="auto">
          <a:xfrm>
            <a:off x="3612902" y="3756769"/>
            <a:ext cx="51355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Segment</a:t>
            </a:r>
            <a:r>
              <a:rPr lang="en-CA" sz="1900">
                <a:latin typeface="Gill Sans MT" pitchFamily="34" charset="0"/>
              </a:rPr>
              <a:t>:  Area in a circle separated by the chord</a:t>
            </a:r>
            <a:br>
              <a:rPr lang="en-CA" sz="1900">
                <a:latin typeface="Gill Sans MT" pitchFamily="34" charset="0"/>
              </a:rPr>
            </a:br>
            <a:r>
              <a:rPr lang="en-CA" sz="1900">
                <a:latin typeface="Gill Sans MT" pitchFamily="34" charset="0"/>
              </a:rPr>
              <a:t>             (Watermelon)</a:t>
            </a:r>
          </a:p>
        </p:txBody>
      </p:sp>
      <p:sp>
        <p:nvSpPr>
          <p:cNvPr id="23" name="Chord 22"/>
          <p:cNvSpPr/>
          <p:nvPr/>
        </p:nvSpPr>
        <p:spPr>
          <a:xfrm>
            <a:off x="874464" y="1850182"/>
            <a:ext cx="1930400" cy="1928812"/>
          </a:xfrm>
          <a:prstGeom prst="chord">
            <a:avLst>
              <a:gd name="adj1" fmla="val 5356732"/>
              <a:gd name="adj2" fmla="val 14188113"/>
            </a:avLst>
          </a:prstGeom>
          <a:solidFill>
            <a:schemeClr val="accent1">
              <a:alpha val="21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" name="Chord 24"/>
          <p:cNvSpPr/>
          <p:nvPr/>
        </p:nvSpPr>
        <p:spPr>
          <a:xfrm>
            <a:off x="885577" y="1839069"/>
            <a:ext cx="1928812" cy="1928813"/>
          </a:xfrm>
          <a:prstGeom prst="chord">
            <a:avLst>
              <a:gd name="adj1" fmla="val 14182913"/>
              <a:gd name="adj2" fmla="val 5397596"/>
            </a:avLst>
          </a:prstGeom>
          <a:solidFill>
            <a:srgbClr val="FF0000">
              <a:alpha val="21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235" name="TextBox 25"/>
          <p:cNvSpPr txBox="1">
            <a:spLocks noChangeArrowheads="1"/>
          </p:cNvSpPr>
          <p:nvPr/>
        </p:nvSpPr>
        <p:spPr bwMode="auto">
          <a:xfrm>
            <a:off x="1260227" y="4004419"/>
            <a:ext cx="1068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Gill Sans MT" pitchFamily="34" charset="0"/>
              </a:rPr>
              <a:t>Segment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522957" y="3552776"/>
            <a:ext cx="976313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1324520" y="3400376"/>
            <a:ext cx="746125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8" name="TextBox 31"/>
          <p:cNvSpPr txBox="1">
            <a:spLocks noChangeArrowheads="1"/>
          </p:cNvSpPr>
          <p:nvPr/>
        </p:nvSpPr>
        <p:spPr bwMode="auto">
          <a:xfrm>
            <a:off x="3612902" y="4564807"/>
            <a:ext cx="49545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Sector</a:t>
            </a:r>
            <a:r>
              <a:rPr lang="en-CA" sz="1900">
                <a:latin typeface="Gill Sans MT" pitchFamily="34" charset="0"/>
              </a:rPr>
              <a:t>:  Area in a circle separated by two radii’s</a:t>
            </a:r>
            <a:br>
              <a:rPr lang="en-CA" sz="1900">
                <a:latin typeface="Gill Sans MT" pitchFamily="34" charset="0"/>
              </a:rPr>
            </a:br>
            <a:r>
              <a:rPr lang="en-CA" sz="1900">
                <a:latin typeface="Gill Sans MT" pitchFamily="34" charset="0"/>
              </a:rPr>
              <a:t>             (Pizza)</a:t>
            </a:r>
          </a:p>
        </p:txBody>
      </p:sp>
      <p:sp>
        <p:nvSpPr>
          <p:cNvPr id="9239" name="TextBox 32"/>
          <p:cNvSpPr txBox="1">
            <a:spLocks noChangeArrowheads="1"/>
          </p:cNvSpPr>
          <p:nvPr/>
        </p:nvSpPr>
        <p:spPr bwMode="auto">
          <a:xfrm>
            <a:off x="2052389" y="834182"/>
            <a:ext cx="86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Gill Sans MT" pitchFamily="34" charset="0"/>
              </a:rPr>
              <a:t>Sector</a:t>
            </a:r>
          </a:p>
        </p:txBody>
      </p:sp>
      <p:cxnSp>
        <p:nvCxnSpPr>
          <p:cNvPr id="34" name="Straight Arrow Connector 33"/>
          <p:cNvCxnSpPr>
            <a:stCxn id="9239" idx="2"/>
          </p:cNvCxnSpPr>
          <p:nvPr/>
        </p:nvCxnSpPr>
        <p:spPr>
          <a:xfrm rot="5400000">
            <a:off x="1630114" y="1683495"/>
            <a:ext cx="1304925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3639889" y="5206157"/>
            <a:ext cx="38147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Arc</a:t>
            </a:r>
            <a:r>
              <a:rPr lang="en-CA" sz="1900">
                <a:latin typeface="Gill Sans MT" pitchFamily="34" charset="0"/>
              </a:rPr>
              <a:t>  A fraction of the circumference</a:t>
            </a: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3649414" y="5595094"/>
            <a:ext cx="49609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Major Arc:</a:t>
            </a:r>
            <a:r>
              <a:rPr lang="en-CA" sz="1900">
                <a:latin typeface="Gill Sans MT" pitchFamily="34" charset="0"/>
              </a:rPr>
              <a:t>  Arc over 50% of the circumference</a:t>
            </a:r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3312864" y="6015782"/>
            <a:ext cx="5391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Minor Arc</a:t>
            </a:r>
            <a:r>
              <a:rPr lang="en-CA" sz="1900">
                <a:latin typeface="Gill Sans MT" pitchFamily="34" charset="0"/>
              </a:rPr>
              <a:t>  Arc  less than 50% of the circumference</a:t>
            </a:r>
          </a:p>
        </p:txBody>
      </p:sp>
      <p:sp>
        <p:nvSpPr>
          <p:cNvPr id="31" name="Arc 30"/>
          <p:cNvSpPr/>
          <p:nvPr/>
        </p:nvSpPr>
        <p:spPr>
          <a:xfrm flipH="1">
            <a:off x="868114" y="1859707"/>
            <a:ext cx="1928813" cy="1928812"/>
          </a:xfrm>
          <a:prstGeom prst="arc">
            <a:avLst>
              <a:gd name="adj1" fmla="val 18230604"/>
              <a:gd name="adj2" fmla="val 5442475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17314" y="4858494"/>
            <a:ext cx="1341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Minor Arc</a:t>
            </a:r>
            <a:endParaRPr lang="en-CA" sz="1900">
              <a:latin typeface="Gill Sans MT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91827" y="3199557"/>
            <a:ext cx="825500" cy="1844675"/>
          </a:xfrm>
          <a:custGeom>
            <a:avLst/>
            <a:gdLst>
              <a:gd name="connsiteX0" fmla="*/ 825062 w 825062"/>
              <a:gd name="connsiteY0" fmla="*/ 1844566 h 1844566"/>
              <a:gd name="connsiteX1" fmla="*/ 5255 w 825062"/>
              <a:gd name="connsiteY1" fmla="*/ 930166 h 1844566"/>
              <a:gd name="connsiteX2" fmla="*/ 793531 w 825062"/>
              <a:gd name="connsiteY2" fmla="*/ 0 h 1844566"/>
              <a:gd name="connsiteX3" fmla="*/ 793531 w 825062"/>
              <a:gd name="connsiteY3" fmla="*/ 0 h 18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062" h="1844566">
                <a:moveTo>
                  <a:pt x="825062" y="1844566"/>
                </a:moveTo>
                <a:cubicBezTo>
                  <a:pt x="417786" y="1541080"/>
                  <a:pt x="10510" y="1237594"/>
                  <a:pt x="5255" y="930166"/>
                </a:cubicBezTo>
                <a:cubicBezTo>
                  <a:pt x="0" y="622738"/>
                  <a:pt x="793531" y="0"/>
                  <a:pt x="793531" y="0"/>
                </a:cubicBezTo>
                <a:lnTo>
                  <a:pt x="793531" y="0"/>
                </a:ln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5" name="Arc 34"/>
          <p:cNvSpPr/>
          <p:nvPr/>
        </p:nvSpPr>
        <p:spPr>
          <a:xfrm flipH="1">
            <a:off x="882402" y="1843832"/>
            <a:ext cx="1930400" cy="1930400"/>
          </a:xfrm>
          <a:prstGeom prst="arc">
            <a:avLst>
              <a:gd name="adj1" fmla="val 5374633"/>
              <a:gd name="adj2" fmla="val 18213464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152" y="862757"/>
            <a:ext cx="1320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Major Arc</a:t>
            </a:r>
            <a:endParaRPr lang="en-CA" sz="1900">
              <a:latin typeface="Gill Sans MT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799977" y="1124694"/>
            <a:ext cx="1306512" cy="1119188"/>
          </a:xfrm>
          <a:custGeom>
            <a:avLst/>
            <a:gdLst>
              <a:gd name="connsiteX0" fmla="*/ 0 w 1305635"/>
              <a:gd name="connsiteY0" fmla="*/ 0 h 1119116"/>
              <a:gd name="connsiteX1" fmla="*/ 1160059 w 1305635"/>
              <a:gd name="connsiteY1" fmla="*/ 655092 h 1119116"/>
              <a:gd name="connsiteX2" fmla="*/ 873456 w 1305635"/>
              <a:gd name="connsiteY2" fmla="*/ 1119116 h 1119116"/>
              <a:gd name="connsiteX3" fmla="*/ 873456 w 1305635"/>
              <a:gd name="connsiteY3" fmla="*/ 1119116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635" h="1119116">
                <a:moveTo>
                  <a:pt x="0" y="0"/>
                </a:moveTo>
                <a:cubicBezTo>
                  <a:pt x="507241" y="234286"/>
                  <a:pt x="1014483" y="468573"/>
                  <a:pt x="1160059" y="655092"/>
                </a:cubicBezTo>
                <a:cubicBezTo>
                  <a:pt x="1305635" y="841611"/>
                  <a:pt x="873456" y="1119116"/>
                  <a:pt x="873456" y="1119116"/>
                </a:cubicBezTo>
                <a:lnTo>
                  <a:pt x="873456" y="1119116"/>
                </a:lnTo>
              </a:path>
            </a:pathLst>
          </a:custGeom>
          <a:ln w="222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Action Button: Forward or Next 38">
            <a:hlinkClick r:id="rId3" highlightClick="1"/>
          </p:cNvPr>
          <p:cNvSpPr/>
          <p:nvPr/>
        </p:nvSpPr>
        <p:spPr>
          <a:xfrm>
            <a:off x="1122114" y="5785594"/>
            <a:ext cx="473075" cy="377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371" name="TextBox 39"/>
          <p:cNvSpPr txBox="1">
            <a:spLocks noChangeArrowheads="1"/>
          </p:cNvSpPr>
          <p:nvPr/>
        </p:nvSpPr>
        <p:spPr bwMode="auto">
          <a:xfrm>
            <a:off x="239464" y="6195169"/>
            <a:ext cx="232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400"/>
              <a:t>Click Here for Circle Applet</a:t>
            </a:r>
          </a:p>
        </p:txBody>
      </p:sp>
    </p:spTree>
    <p:extLst>
      <p:ext uri="{BB962C8B-B14F-4D97-AF65-F5344CB8AC3E}">
        <p14:creationId xmlns:p14="http://schemas.microsoft.com/office/powerpoint/2010/main" val="14171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  <p:bldP spid="9223" grpId="1"/>
      <p:bldP spid="12" grpId="0" animBg="1"/>
      <p:bldP spid="12" grpId="1" animBg="1"/>
      <p:bldP spid="9225" grpId="0"/>
      <p:bldP spid="9227" grpId="0"/>
      <p:bldP spid="9227" grpId="1"/>
      <p:bldP spid="17" grpId="0" animBg="1"/>
      <p:bldP spid="17" grpId="1" animBg="1"/>
      <p:bldP spid="9229" grpId="0"/>
      <p:bldP spid="9230" grpId="0"/>
      <p:bldP spid="20" grpId="0" animBg="1"/>
      <p:bldP spid="20" grpId="1" animBg="1"/>
      <p:bldP spid="9232" grpId="0"/>
      <p:bldP spid="23" grpId="0" animBg="1"/>
      <p:bldP spid="23" grpId="1" animBg="1"/>
      <p:bldP spid="25" grpId="0" animBg="1"/>
      <p:bldP spid="25" grpId="1" animBg="1"/>
      <p:bldP spid="9235" grpId="0"/>
      <p:bldP spid="9235" grpId="1"/>
      <p:bldP spid="9238" grpId="0"/>
      <p:bldP spid="9239" grpId="0"/>
      <p:bldP spid="9239" grpId="1"/>
      <p:bldP spid="26" grpId="0"/>
      <p:bldP spid="27" grpId="0"/>
      <p:bldP spid="30" grpId="0"/>
      <p:bldP spid="31" grpId="0" animBg="1"/>
      <p:bldP spid="32" grpId="0"/>
      <p:bldP spid="33" grpId="0" animBg="1"/>
      <p:bldP spid="35" grpId="0" animBg="1"/>
      <p:bldP spid="36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II)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912813"/>
            <a:ext cx="85725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CA" sz="2200"/>
              <a:t>Central Angle: (aka Sector Angle)</a:t>
            </a:r>
            <a:br>
              <a:rPr lang="en-CA" sz="2200"/>
            </a:br>
            <a:r>
              <a:rPr lang="en-CA" sz="2200"/>
              <a:t> An angle created by two radii’s.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2200"/>
              <a:t>	A central angle must be at the </a:t>
            </a:r>
            <a:br>
              <a:rPr lang="en-CA" sz="2200"/>
            </a:br>
            <a:r>
              <a:rPr lang="en-CA" sz="2200">
                <a:solidFill>
                  <a:srgbClr val="FF0000"/>
                </a:solidFill>
              </a:rPr>
              <a:t>center</a:t>
            </a:r>
            <a:r>
              <a:rPr lang="en-CA" sz="2200"/>
              <a:t> of the circle</a:t>
            </a:r>
          </a:p>
          <a:p>
            <a:pPr eaLnBrk="1" hangingPunct="1">
              <a:buFont typeface="Wingdings" pitchFamily="2" charset="2"/>
              <a:buNone/>
            </a:pPr>
            <a:endParaRPr lang="en-CA" sz="2200"/>
          </a:p>
          <a:p>
            <a:pPr eaLnBrk="1" hangingPunct="1">
              <a:buFont typeface="Wingdings" pitchFamily="2" charset="2"/>
              <a:buNone/>
            </a:pPr>
            <a:endParaRPr lang="en-CA" sz="2200"/>
          </a:p>
          <a:p>
            <a:pPr eaLnBrk="1" hangingPunct="1">
              <a:buFont typeface="Wingdings" pitchFamily="2" charset="2"/>
              <a:buNone/>
            </a:pPr>
            <a:endParaRPr lang="en-CA" sz="2200"/>
          </a:p>
          <a:p>
            <a:pPr eaLnBrk="1" hangingPunct="1">
              <a:buFont typeface="Wingdings" pitchFamily="2" charset="2"/>
              <a:buNone/>
            </a:pPr>
            <a:r>
              <a:rPr lang="en-CA" sz="2200"/>
              <a:t>Inscribed Angle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2200"/>
              <a:t>	An angle created by two chords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2200"/>
              <a:t>	Inscribed angles must be on the </a:t>
            </a:r>
            <a:br>
              <a:rPr lang="en-CA" sz="2200"/>
            </a:br>
            <a:r>
              <a:rPr lang="en-CA" sz="2200">
                <a:solidFill>
                  <a:srgbClr val="FF0000"/>
                </a:solidFill>
              </a:rPr>
              <a:t>circumference</a:t>
            </a:r>
            <a:r>
              <a:rPr lang="en-CA" sz="2200"/>
              <a:t> of the circle</a:t>
            </a:r>
          </a:p>
        </p:txBody>
      </p:sp>
      <p:sp>
        <p:nvSpPr>
          <p:cNvPr id="4" name="Oval 3"/>
          <p:cNvSpPr/>
          <p:nvPr/>
        </p:nvSpPr>
        <p:spPr>
          <a:xfrm>
            <a:off x="5627688" y="658813"/>
            <a:ext cx="2698750" cy="2700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929438" y="20002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7" name="Straight Connector 6"/>
          <p:cNvCxnSpPr>
            <a:stCxn id="5" idx="3"/>
            <a:endCxn id="4" idx="7"/>
          </p:cNvCxnSpPr>
          <p:nvPr/>
        </p:nvCxnSpPr>
        <p:spPr>
          <a:xfrm rot="5400000" flipH="1" flipV="1">
            <a:off x="6932612" y="1062038"/>
            <a:ext cx="1006475" cy="9906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6561137" y="2424113"/>
            <a:ext cx="1260475" cy="4635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7035800" y="1890713"/>
            <a:ext cx="168275" cy="403225"/>
          </a:xfrm>
          <a:custGeom>
            <a:avLst/>
            <a:gdLst>
              <a:gd name="connsiteX0" fmla="*/ 77491 w 167898"/>
              <a:gd name="connsiteY0" fmla="*/ 0 h 402956"/>
              <a:gd name="connsiteX1" fmla="*/ 154983 w 167898"/>
              <a:gd name="connsiteY1" fmla="*/ 216976 h 402956"/>
              <a:gd name="connsiteX2" fmla="*/ 0 w 167898"/>
              <a:gd name="connsiteY2" fmla="*/ 402956 h 402956"/>
              <a:gd name="connsiteX3" fmla="*/ 0 w 167898"/>
              <a:gd name="connsiteY3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98" h="402956">
                <a:moveTo>
                  <a:pt x="77491" y="0"/>
                </a:moveTo>
                <a:cubicBezTo>
                  <a:pt x="122694" y="74908"/>
                  <a:pt x="167898" y="149817"/>
                  <a:pt x="154983" y="216976"/>
                </a:cubicBezTo>
                <a:cubicBezTo>
                  <a:pt x="142068" y="284135"/>
                  <a:pt x="0" y="402956"/>
                  <a:pt x="0" y="402956"/>
                </a:cubicBezTo>
                <a:lnTo>
                  <a:pt x="0" y="402956"/>
                </a:ln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7126288" y="2025650"/>
          <a:ext cx="684212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494870" imgH="177646" progId="Equation.DSMT4">
                  <p:embed/>
                </p:oleObj>
              </mc:Choice>
              <mc:Fallback>
                <p:oleObj name="Equation" r:id="rId4" imgW="494870" imgH="177646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025650"/>
                        <a:ext cx="684212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940675" y="782638"/>
          <a:ext cx="282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675" y="782638"/>
                        <a:ext cx="2825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642100" y="1824038"/>
          <a:ext cx="3063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164814" imgH="177492" progId="Equation.DSMT4">
                  <p:embed/>
                </p:oleObj>
              </mc:Choice>
              <mc:Fallback>
                <p:oleObj name="Equation" r:id="rId8" imgW="164814" imgH="177492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1824038"/>
                        <a:ext cx="3063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334250" y="3260725"/>
          <a:ext cx="2825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3260725"/>
                        <a:ext cx="2825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579394" y="1913731"/>
            <a:ext cx="2200275" cy="5127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1313" y="2805113"/>
            <a:ext cx="481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              “</a:t>
            </a:r>
            <a:r>
              <a:rPr lang="en-CA" b="1">
                <a:solidFill>
                  <a:srgbClr val="FF0000"/>
                </a:solidFill>
                <a:latin typeface="Century Schoolbook" pitchFamily="18" charset="0"/>
              </a:rPr>
              <a:t>contains</a:t>
            </a:r>
            <a:r>
              <a:rPr lang="en-CA">
                <a:latin typeface="Century Schoolbook" pitchFamily="18" charset="0"/>
              </a:rPr>
              <a:t>” / “</a:t>
            </a:r>
            <a:r>
              <a:rPr lang="en-CA" b="1">
                <a:solidFill>
                  <a:srgbClr val="FF0000"/>
                </a:solidFill>
                <a:latin typeface="Century Schoolbook" pitchFamily="18" charset="0"/>
              </a:rPr>
              <a:t>subtends</a:t>
            </a:r>
            <a:r>
              <a:rPr lang="en-CA">
                <a:latin typeface="Century Schoolbook" pitchFamily="18" charset="0"/>
              </a:rPr>
              <a:t>” chord AB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31775" y="2798763"/>
          <a:ext cx="10064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494870" imgH="177646" progId="Equation.DSMT4">
                  <p:embed/>
                </p:oleObj>
              </mc:Choice>
              <mc:Fallback>
                <p:oleObj name="Equation" r:id="rId12" imgW="494870" imgH="177646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798763"/>
                        <a:ext cx="10064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5376863" y="3863975"/>
            <a:ext cx="2700337" cy="2700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378450" y="4262438"/>
            <a:ext cx="2293938" cy="79057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78450" y="5060950"/>
            <a:ext cx="1795463" cy="143033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5697538" y="4926013"/>
            <a:ext cx="168275" cy="403225"/>
          </a:xfrm>
          <a:custGeom>
            <a:avLst/>
            <a:gdLst>
              <a:gd name="connsiteX0" fmla="*/ 77491 w 167898"/>
              <a:gd name="connsiteY0" fmla="*/ 0 h 402956"/>
              <a:gd name="connsiteX1" fmla="*/ 154983 w 167898"/>
              <a:gd name="connsiteY1" fmla="*/ 216976 h 402956"/>
              <a:gd name="connsiteX2" fmla="*/ 0 w 167898"/>
              <a:gd name="connsiteY2" fmla="*/ 402956 h 402956"/>
              <a:gd name="connsiteX3" fmla="*/ 0 w 167898"/>
              <a:gd name="connsiteY3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98" h="402956">
                <a:moveTo>
                  <a:pt x="77491" y="0"/>
                </a:moveTo>
                <a:cubicBezTo>
                  <a:pt x="122694" y="74908"/>
                  <a:pt x="167898" y="149817"/>
                  <a:pt x="154983" y="216976"/>
                </a:cubicBezTo>
                <a:cubicBezTo>
                  <a:pt x="142068" y="284135"/>
                  <a:pt x="0" y="402956"/>
                  <a:pt x="0" y="402956"/>
                </a:cubicBezTo>
                <a:lnTo>
                  <a:pt x="0" y="402956"/>
                </a:ln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5845175" y="5045075"/>
          <a:ext cx="7016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507780" imgH="177723" progId="Equation.DSMT4">
                  <p:embed/>
                </p:oleObj>
              </mc:Choice>
              <mc:Fallback>
                <p:oleObj name="Equation" r:id="rId13" imgW="507780" imgH="177723" progId="Equation.DSMT4">
                  <p:embed/>
                  <p:pic>
                    <p:nvPicPr>
                      <p:cNvPr id="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5045075"/>
                        <a:ext cx="70167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7678738" y="3976688"/>
          <a:ext cx="30638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5" imgW="164814" imgH="177492" progId="Equation.DSMT4">
                  <p:embed/>
                </p:oleObj>
              </mc:Choice>
              <mc:Fallback>
                <p:oleObj name="Equation" r:id="rId15" imgW="164814" imgH="177492" progId="Equation.DSMT4">
                  <p:embed/>
                  <p:pic>
                    <p:nvPicPr>
                      <p:cNvPr id="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738" y="3976688"/>
                        <a:ext cx="306387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5041900" y="4870450"/>
          <a:ext cx="30638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7" imgW="164885" imgH="164885" progId="Equation.DSMT4">
                  <p:embed/>
                </p:oleObj>
              </mc:Choice>
              <mc:Fallback>
                <p:oleObj name="Equation" r:id="rId17" imgW="164885" imgH="164885" progId="Equation.DSMT4">
                  <p:embed/>
                  <p:pic>
                    <p:nvPicPr>
                      <p:cNvPr id="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870450"/>
                        <a:ext cx="30638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"/>
          <p:cNvGraphicFramePr>
            <a:graphicFrameLocks noChangeAspect="1"/>
          </p:cNvGraphicFramePr>
          <p:nvPr/>
        </p:nvGraphicFramePr>
        <p:xfrm>
          <a:off x="7061200" y="6465888"/>
          <a:ext cx="3286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9" imgW="177492" imgH="164814" progId="Equation.DSMT4">
                  <p:embed/>
                </p:oleObj>
              </mc:Choice>
              <mc:Fallback>
                <p:oleObj name="Equation" r:id="rId19" imgW="177492" imgH="164814" progId="Equation.DSMT4">
                  <p:embed/>
                  <p:pic>
                    <p:nvPicPr>
                      <p:cNvPr id="2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6465888"/>
                        <a:ext cx="328613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rot="5400000">
            <a:off x="6329363" y="5119688"/>
            <a:ext cx="2200275" cy="5111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50838" y="5570538"/>
            <a:ext cx="4811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              “</a:t>
            </a:r>
            <a:r>
              <a:rPr lang="en-CA" b="1">
                <a:solidFill>
                  <a:srgbClr val="FF0000"/>
                </a:solidFill>
                <a:latin typeface="Century Schoolbook" pitchFamily="18" charset="0"/>
              </a:rPr>
              <a:t>contains</a:t>
            </a:r>
            <a:r>
              <a:rPr lang="en-CA">
                <a:latin typeface="Century Schoolbook" pitchFamily="18" charset="0"/>
              </a:rPr>
              <a:t>” / “</a:t>
            </a:r>
            <a:r>
              <a:rPr lang="en-CA" b="1">
                <a:solidFill>
                  <a:srgbClr val="FF0000"/>
                </a:solidFill>
                <a:latin typeface="Century Schoolbook" pitchFamily="18" charset="0"/>
              </a:rPr>
              <a:t>subtends</a:t>
            </a:r>
            <a:r>
              <a:rPr lang="en-CA">
                <a:latin typeface="Century Schoolbook" pitchFamily="18" charset="0"/>
              </a:rPr>
              <a:t>” chord CD</a:t>
            </a:r>
          </a:p>
        </p:txBody>
      </p:sp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228600" y="5564188"/>
          <a:ext cx="10350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1" imgW="507780" imgH="177723" progId="Equation.DSMT4">
                  <p:embed/>
                </p:oleObj>
              </mc:Choice>
              <mc:Fallback>
                <p:oleObj name="Equation" r:id="rId21" imgW="507780" imgH="177723" progId="Equation.DSMT4">
                  <p:embed/>
                  <p:pic>
                    <p:nvPicPr>
                      <p:cNvPr id="3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64188"/>
                        <a:ext cx="10350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/>
      <p:bldP spid="20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0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III) </a:t>
            </a:r>
            <a:r>
              <a:rPr lang="en-CA" dirty="0" err="1"/>
              <a:t>Diamter</a:t>
            </a:r>
            <a:r>
              <a:rPr lang="en-CA" dirty="0"/>
              <a:t>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971550"/>
            <a:ext cx="8477250" cy="933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CA"/>
              <a:t>1. The inscribed angle of a semi-circle (diameter) is equal to 90°</a:t>
            </a:r>
          </a:p>
          <a:p>
            <a:pPr eaLnBrk="1" hangingPunct="1">
              <a:buFont typeface="Wingdings" pitchFamily="2" charset="2"/>
              <a:buNone/>
            </a:pPr>
            <a:endParaRPr lang="en-CA"/>
          </a:p>
          <a:p>
            <a:pPr eaLnBrk="1" hangingPunct="1">
              <a:buFont typeface="Wingdings" pitchFamily="2" charset="2"/>
              <a:buNone/>
            </a:pPr>
            <a:endParaRPr lang="en-CA"/>
          </a:p>
          <a:p>
            <a:pPr eaLnBrk="1" hangingPunct="1">
              <a:buFont typeface="Wingdings" pitchFamily="2" charset="2"/>
              <a:buNone/>
            </a:pPr>
            <a:endParaRPr lang="en-CA"/>
          </a:p>
          <a:p>
            <a:pPr eaLnBrk="1" hangingPunct="1">
              <a:buFont typeface="Wingdings" pitchFamily="2" charset="2"/>
              <a:buNone/>
            </a:pPr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5053013" y="1527175"/>
            <a:ext cx="2339975" cy="2339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180138" y="2662238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>
            <a:stCxn id="14" idx="2"/>
          </p:cNvCxnSpPr>
          <p:nvPr/>
        </p:nvCxnSpPr>
        <p:spPr>
          <a:xfrm rot="10800000" flipH="1">
            <a:off x="914400" y="1806575"/>
            <a:ext cx="1196975" cy="13335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95500" y="1809750"/>
            <a:ext cx="1498600" cy="132397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25475" y="3011488"/>
          <a:ext cx="282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011488"/>
                        <a:ext cx="2825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089150" y="3233738"/>
          <a:ext cx="3063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64814" imgH="177492" progId="Equation.DSMT4">
                  <p:embed/>
                </p:oleObj>
              </mc:Choice>
              <mc:Fallback>
                <p:oleObj name="Equation" r:id="rId6" imgW="164814" imgH="177492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3233738"/>
                        <a:ext cx="3063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581400" y="3051175"/>
          <a:ext cx="2825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51175"/>
                        <a:ext cx="2825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>
            <a:stCxn id="4" idx="7"/>
            <a:endCxn id="4" idx="3"/>
          </p:cNvCxnSpPr>
          <p:nvPr/>
        </p:nvCxnSpPr>
        <p:spPr>
          <a:xfrm rot="16200000" flipH="1" flipV="1">
            <a:off x="5395913" y="1870075"/>
            <a:ext cx="1654175" cy="16541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 13"/>
          <p:cNvSpPr/>
          <p:nvPr/>
        </p:nvSpPr>
        <p:spPr>
          <a:xfrm>
            <a:off x="914400" y="1790700"/>
            <a:ext cx="2700338" cy="2700338"/>
          </a:xfrm>
          <a:prstGeom prst="pie">
            <a:avLst>
              <a:gd name="adj1" fmla="val 10803947"/>
              <a:gd name="adj2" fmla="val 8073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5038" y="31051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082800" y="1949450"/>
            <a:ext cx="152400" cy="13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971675" y="1981200"/>
            <a:ext cx="117475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944688" y="1503363"/>
          <a:ext cx="3063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64814" imgH="177492" progId="Equation.DSMT4">
                  <p:embed/>
                </p:oleObj>
              </mc:Choice>
              <mc:Fallback>
                <p:oleObj name="Equation" r:id="rId10" imgW="164814" imgH="177492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1503363"/>
                        <a:ext cx="3063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>
            <a:stCxn id="14" idx="2"/>
          </p:cNvCxnSpPr>
          <p:nvPr/>
        </p:nvCxnSpPr>
        <p:spPr>
          <a:xfrm rot="10800000" flipH="1">
            <a:off x="914400" y="1990725"/>
            <a:ext cx="2054225" cy="11493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0"/>
          </p:cNvCxnSpPr>
          <p:nvPr/>
        </p:nvCxnSpPr>
        <p:spPr>
          <a:xfrm rot="16200000" flipH="1">
            <a:off x="2710656" y="2235994"/>
            <a:ext cx="1146175" cy="66198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2895600" y="2114550"/>
            <a:ext cx="139700" cy="8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2800350" y="2101850"/>
            <a:ext cx="133350" cy="69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909888" y="1719263"/>
          <a:ext cx="3063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64814" imgH="177492" progId="Equation.DSMT4">
                  <p:embed/>
                </p:oleObj>
              </mc:Choice>
              <mc:Fallback>
                <p:oleObj name="Equation" r:id="rId12" imgW="164814" imgH="177492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1719263"/>
                        <a:ext cx="3063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>
            <a:stCxn id="14" idx="2"/>
          </p:cNvCxnSpPr>
          <p:nvPr/>
        </p:nvCxnSpPr>
        <p:spPr>
          <a:xfrm rot="10800000" flipH="1">
            <a:off x="914400" y="2409825"/>
            <a:ext cx="222250" cy="7302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4" idx="0"/>
          </p:cNvCxnSpPr>
          <p:nvPr/>
        </p:nvCxnSpPr>
        <p:spPr>
          <a:xfrm>
            <a:off x="1120775" y="2401888"/>
            <a:ext cx="2493963" cy="73818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193800" y="2530475"/>
            <a:ext cx="158750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1085850" y="2573338"/>
            <a:ext cx="161925" cy="58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8"/>
          <p:cNvGraphicFramePr>
            <a:graphicFrameLocks noChangeAspect="1"/>
          </p:cNvGraphicFramePr>
          <p:nvPr/>
        </p:nvGraphicFramePr>
        <p:xfrm>
          <a:off x="820738" y="2127250"/>
          <a:ext cx="3063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164814" imgH="177492" progId="Equation.DSMT4">
                  <p:embed/>
                </p:oleObj>
              </mc:Choice>
              <mc:Fallback>
                <p:oleObj name="Equation" r:id="rId13" imgW="164814" imgH="177492" progId="Equation.DSMT4">
                  <p:embed/>
                  <p:pic>
                    <p:nvPicPr>
                      <p:cNvPr id="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127250"/>
                        <a:ext cx="306387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Connector 50"/>
          <p:cNvCxnSpPr>
            <a:endCxn id="4" idx="1"/>
          </p:cNvCxnSpPr>
          <p:nvPr/>
        </p:nvCxnSpPr>
        <p:spPr>
          <a:xfrm rot="5400000" flipH="1" flipV="1">
            <a:off x="4575175" y="2684463"/>
            <a:ext cx="1635125" cy="63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1"/>
            <a:endCxn id="4" idx="7"/>
          </p:cNvCxnSpPr>
          <p:nvPr/>
        </p:nvCxnSpPr>
        <p:spPr>
          <a:xfrm rot="5400000" flipH="1" flipV="1">
            <a:off x="6223000" y="1042988"/>
            <a:ext cx="1588" cy="165576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501482" y="1951831"/>
            <a:ext cx="13176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5413375" y="2012950"/>
            <a:ext cx="1524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ction Button: Forward or Next 61">
            <a:hlinkClick r:id="rId14" highlightClick="1"/>
          </p:cNvPr>
          <p:cNvSpPr/>
          <p:nvPr/>
        </p:nvSpPr>
        <p:spPr>
          <a:xfrm>
            <a:off x="546100" y="3660775"/>
            <a:ext cx="446088" cy="3508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30300" y="3649663"/>
            <a:ext cx="304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Link to Semi-Circle Applet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228600" y="4495800"/>
            <a:ext cx="4686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CA" sz="2400">
                <a:latin typeface="Century Schoolbook" pitchFamily="18" charset="0"/>
              </a:rPr>
              <a:t>In contrast, if the inscribed </a:t>
            </a:r>
            <a:br>
              <a:rPr lang="en-CA" sz="2400">
                <a:latin typeface="Century Schoolbook" pitchFamily="18" charset="0"/>
              </a:rPr>
            </a:br>
            <a:r>
              <a:rPr lang="en-CA" sz="2400">
                <a:latin typeface="Century Schoolbook" pitchFamily="18" charset="0"/>
              </a:rPr>
              <a:t>angle  is 90°, the chord </a:t>
            </a:r>
            <a:br>
              <a:rPr lang="en-CA" sz="2400">
                <a:latin typeface="Century Schoolbook" pitchFamily="18" charset="0"/>
              </a:rPr>
            </a:br>
            <a:r>
              <a:rPr lang="en-CA" sz="2400">
                <a:latin typeface="Century Schoolbook" pitchFamily="18" charset="0"/>
              </a:rPr>
              <a:t>contained must be a diameter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CA" sz="2400">
              <a:latin typeface="Century Schoolbook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CA" sz="2400">
              <a:latin typeface="Century Schoolbook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CA" sz="2400">
              <a:latin typeface="Century Schoolbook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CA" sz="2400">
              <a:latin typeface="Century Schoolbook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291138" y="4175125"/>
            <a:ext cx="2339975" cy="2339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6437313" y="5310188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0" name="Straight Connector 79"/>
          <p:cNvCxnSpPr>
            <a:stCxn id="78" idx="5"/>
            <a:endCxn id="78" idx="1"/>
          </p:cNvCxnSpPr>
          <p:nvPr/>
        </p:nvCxnSpPr>
        <p:spPr>
          <a:xfrm rot="5400000" flipH="1">
            <a:off x="5634038" y="4518025"/>
            <a:ext cx="1654175" cy="16541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>
            <a:off x="5357813" y="5708650"/>
            <a:ext cx="2862262" cy="6921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4772025" y="4772025"/>
            <a:ext cx="1533525" cy="35242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437981" y="5650707"/>
            <a:ext cx="160337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>
            <a:off x="5384800" y="5565775"/>
            <a:ext cx="168275" cy="5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348288" y="4246563"/>
          <a:ext cx="3063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164814" imgH="177492" progId="Equation.DSMT4">
                  <p:embed/>
                </p:oleObj>
              </mc:Choice>
              <mc:Fallback>
                <p:oleObj name="Equation" r:id="rId15" imgW="164814" imgH="177492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4246563"/>
                        <a:ext cx="3063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078413" y="5673725"/>
          <a:ext cx="30638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7" imgW="164885" imgH="164885" progId="Equation.DSMT4">
                  <p:embed/>
                </p:oleObj>
              </mc:Choice>
              <mc:Fallback>
                <p:oleObj name="Equation" r:id="rId17" imgW="164885" imgH="164885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5673725"/>
                        <a:ext cx="30638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7131050" y="6165850"/>
          <a:ext cx="3286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9" imgW="177492" imgH="164814" progId="Equation.DSMT4">
                  <p:embed/>
                </p:oleObj>
              </mc:Choice>
              <mc:Fallback>
                <p:oleObj name="Equation" r:id="rId19" imgW="177492" imgH="164814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50" y="6165850"/>
                        <a:ext cx="3286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98438" y="5949950"/>
          <a:ext cx="18621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1" imgW="1002865" imgH="241195" progId="Equation.DSMT4">
                  <p:embed/>
                </p:oleObj>
              </mc:Choice>
              <mc:Fallback>
                <p:oleObj name="Equation" r:id="rId21" imgW="1002865" imgH="241195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5949950"/>
                        <a:ext cx="18621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2216150" y="5940425"/>
          <a:ext cx="2263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3" imgW="1219200" imgH="228600" progId="Equation.DSMT4">
                  <p:embed/>
                </p:oleObj>
              </mc:Choice>
              <mc:Fallback>
                <p:oleObj name="Equation" r:id="rId23" imgW="1219200" imgH="228600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5940425"/>
                        <a:ext cx="2263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5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62" grpId="0" animBg="1"/>
      <p:bldP spid="63" grpId="0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467600" cy="88163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What is the length of AC? </a:t>
            </a:r>
            <a:r>
              <a:rPr lang="en-CA" sz="1200" dirty="0"/>
              <a:t>Brilliant.org</a:t>
            </a:r>
          </a:p>
        </p:txBody>
      </p:sp>
      <p:sp>
        <p:nvSpPr>
          <p:cNvPr id="4" name="Oval 3"/>
          <p:cNvSpPr/>
          <p:nvPr/>
        </p:nvSpPr>
        <p:spPr>
          <a:xfrm>
            <a:off x="481294" y="1073309"/>
            <a:ext cx="2339975" cy="2339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608419" y="2208372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>
            <a:stCxn id="4" idx="7"/>
            <a:endCxn id="4" idx="3"/>
          </p:cNvCxnSpPr>
          <p:nvPr/>
        </p:nvCxnSpPr>
        <p:spPr>
          <a:xfrm rot="16200000" flipH="1" flipV="1">
            <a:off x="824194" y="1416209"/>
            <a:ext cx="1654175" cy="16541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0"/>
          </p:cNvCxnSpPr>
          <p:nvPr/>
        </p:nvCxnSpPr>
        <p:spPr>
          <a:xfrm flipV="1">
            <a:off x="817845" y="1073309"/>
            <a:ext cx="833437" cy="1978026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7"/>
          </p:cNvCxnSpPr>
          <p:nvPr/>
        </p:nvCxnSpPr>
        <p:spPr>
          <a:xfrm>
            <a:off x="1651282" y="1073309"/>
            <a:ext cx="827306" cy="342681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 rot="1260683">
            <a:off x="1603413" y="1096602"/>
            <a:ext cx="155575" cy="131762"/>
            <a:chOff x="1619994" y="3861371"/>
            <a:chExt cx="155575" cy="131762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1708101" y="3925664"/>
              <a:ext cx="131762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1619994" y="3986783"/>
              <a:ext cx="1524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>
            <a:stCxn id="4" idx="0"/>
          </p:cNvCxnSpPr>
          <p:nvPr/>
        </p:nvCxnSpPr>
        <p:spPr>
          <a:xfrm flipH="1">
            <a:off x="1635794" y="1073309"/>
            <a:ext cx="15488" cy="11699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12197"/>
              </p:ext>
            </p:extLst>
          </p:nvPr>
        </p:nvGraphicFramePr>
        <p:xfrm>
          <a:off x="1531475" y="774289"/>
          <a:ext cx="246062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1475" y="774289"/>
                        <a:ext cx="246062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17149"/>
              </p:ext>
            </p:extLst>
          </p:nvPr>
        </p:nvGraphicFramePr>
        <p:xfrm>
          <a:off x="553302" y="2976178"/>
          <a:ext cx="245220" cy="26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302" y="2976178"/>
                        <a:ext cx="245220" cy="26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068318"/>
              </p:ext>
            </p:extLst>
          </p:nvPr>
        </p:nvGraphicFramePr>
        <p:xfrm>
          <a:off x="2468918" y="1186470"/>
          <a:ext cx="245220" cy="26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8918" y="1186470"/>
                        <a:ext cx="245220" cy="26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169889"/>
              </p:ext>
            </p:extLst>
          </p:nvPr>
        </p:nvGraphicFramePr>
        <p:xfrm>
          <a:off x="1993462" y="1005171"/>
          <a:ext cx="155842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3462" y="1005171"/>
                        <a:ext cx="155842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697556"/>
              </p:ext>
            </p:extLst>
          </p:nvPr>
        </p:nvGraphicFramePr>
        <p:xfrm>
          <a:off x="1670605" y="1484709"/>
          <a:ext cx="155842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70605" y="1484709"/>
                        <a:ext cx="155842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7004"/>
              </p:ext>
            </p:extLst>
          </p:nvPr>
        </p:nvGraphicFramePr>
        <p:xfrm>
          <a:off x="1619672" y="2276872"/>
          <a:ext cx="2444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152280" imgH="177480" progId="Equation.DSMT4">
                  <p:embed/>
                </p:oleObj>
              </mc:Choice>
              <mc:Fallback>
                <p:oleObj name="Equation" r:id="rId14" imgW="152280" imgH="177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19672" y="2276872"/>
                        <a:ext cx="244475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02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236538" y="228600"/>
            <a:ext cx="8639175" cy="606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CA"/>
              <a:t>2. Central Angles containing equal chords/arcs are equal</a:t>
            </a:r>
          </a:p>
          <a:p>
            <a:pPr eaLnBrk="1" hangingPunct="1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692150" y="1163638"/>
            <a:ext cx="2700338" cy="269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995488" y="25050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>
            <a:stCxn id="5" idx="3"/>
            <a:endCxn id="4" idx="7"/>
          </p:cNvCxnSpPr>
          <p:nvPr/>
        </p:nvCxnSpPr>
        <p:spPr>
          <a:xfrm rot="5400000" flipH="1" flipV="1">
            <a:off x="1997869" y="1566069"/>
            <a:ext cx="1006475" cy="99218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627188" y="2927350"/>
            <a:ext cx="1258888" cy="46513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101850" y="2395538"/>
            <a:ext cx="168275" cy="403225"/>
          </a:xfrm>
          <a:custGeom>
            <a:avLst/>
            <a:gdLst>
              <a:gd name="connsiteX0" fmla="*/ 77491 w 167898"/>
              <a:gd name="connsiteY0" fmla="*/ 0 h 402956"/>
              <a:gd name="connsiteX1" fmla="*/ 154983 w 167898"/>
              <a:gd name="connsiteY1" fmla="*/ 216976 h 402956"/>
              <a:gd name="connsiteX2" fmla="*/ 0 w 167898"/>
              <a:gd name="connsiteY2" fmla="*/ 402956 h 402956"/>
              <a:gd name="connsiteX3" fmla="*/ 0 w 167898"/>
              <a:gd name="connsiteY3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98" h="402956">
                <a:moveTo>
                  <a:pt x="77491" y="0"/>
                </a:moveTo>
                <a:cubicBezTo>
                  <a:pt x="122694" y="74908"/>
                  <a:pt x="167898" y="149817"/>
                  <a:pt x="154983" y="216976"/>
                </a:cubicBezTo>
                <a:cubicBezTo>
                  <a:pt x="142068" y="284135"/>
                  <a:pt x="0" y="402956"/>
                  <a:pt x="0" y="402956"/>
                </a:cubicBezTo>
                <a:lnTo>
                  <a:pt x="0" y="402956"/>
                </a:ln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239963" y="2578100"/>
          <a:ext cx="684212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494870" imgH="177646" progId="Equation.DSMT4">
                  <p:embed/>
                </p:oleObj>
              </mc:Choice>
              <mc:Fallback>
                <p:oleObj name="Equation" r:id="rId4" imgW="494870" imgH="177646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2578100"/>
                        <a:ext cx="684212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005138" y="1287463"/>
          <a:ext cx="282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287463"/>
                        <a:ext cx="2825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1801813" y="2565400"/>
          <a:ext cx="3063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64814" imgH="177492" progId="Equation.DSMT4">
                  <p:embed/>
                </p:oleObj>
              </mc:Choice>
              <mc:Fallback>
                <p:oleObj name="Equation" r:id="rId8" imgW="164814" imgH="177492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2565400"/>
                        <a:ext cx="30638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1643857" y="2418556"/>
            <a:ext cx="2201862" cy="5111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401888" y="3821113"/>
          <a:ext cx="282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3821113"/>
                        <a:ext cx="2825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18600000" flipV="1">
            <a:off x="267494" y="1908969"/>
            <a:ext cx="2201863" cy="5111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1277144" y="1766094"/>
            <a:ext cx="1371600" cy="14128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882650" y="2538413"/>
            <a:ext cx="1119188" cy="58261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771650" y="841375"/>
          <a:ext cx="3063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164814" imgH="177492" progId="Equation.DSMT4">
                  <p:embed/>
                </p:oleObj>
              </mc:Choice>
              <mc:Fallback>
                <p:oleObj name="Equation" r:id="rId12" imgW="164814" imgH="177492" progId="Equation.DSMT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841375"/>
                        <a:ext cx="3063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88963" y="3086100"/>
          <a:ext cx="3302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4" imgW="177492" imgH="164814" progId="Equation.DSMT4">
                  <p:embed/>
                </p:oleObj>
              </mc:Choice>
              <mc:Fallback>
                <p:oleObj name="Equation" r:id="rId14" imgW="177492" imgH="164814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3086100"/>
                        <a:ext cx="3302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 rot="738614" flipH="1" flipV="1">
            <a:off x="1798638" y="2292350"/>
            <a:ext cx="182562" cy="320675"/>
          </a:xfrm>
          <a:custGeom>
            <a:avLst/>
            <a:gdLst>
              <a:gd name="connsiteX0" fmla="*/ 77491 w 167898"/>
              <a:gd name="connsiteY0" fmla="*/ 0 h 402956"/>
              <a:gd name="connsiteX1" fmla="*/ 154983 w 167898"/>
              <a:gd name="connsiteY1" fmla="*/ 216976 h 402956"/>
              <a:gd name="connsiteX2" fmla="*/ 0 w 167898"/>
              <a:gd name="connsiteY2" fmla="*/ 402956 h 402956"/>
              <a:gd name="connsiteX3" fmla="*/ 0 w 167898"/>
              <a:gd name="connsiteY3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98" h="402956">
                <a:moveTo>
                  <a:pt x="77491" y="0"/>
                </a:moveTo>
                <a:cubicBezTo>
                  <a:pt x="122694" y="74908"/>
                  <a:pt x="167898" y="149817"/>
                  <a:pt x="154983" y="216976"/>
                </a:cubicBezTo>
                <a:cubicBezTo>
                  <a:pt x="142068" y="284135"/>
                  <a:pt x="0" y="402956"/>
                  <a:pt x="0" y="402956"/>
                </a:cubicBezTo>
                <a:lnTo>
                  <a:pt x="0" y="402956"/>
                </a:ln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130300" y="2243138"/>
          <a:ext cx="719138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6" imgW="520248" imgH="177646" progId="Equation.DSMT4">
                  <p:embed/>
                </p:oleObj>
              </mc:Choice>
              <mc:Fallback>
                <p:oleObj name="Equation" r:id="rId16" imgW="520248" imgH="177646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243138"/>
                        <a:ext cx="719138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938588" y="1479550"/>
          <a:ext cx="1930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8" imgW="1040948" imgH="253890" progId="Equation.DSMT4">
                  <p:embed/>
                </p:oleObj>
              </mc:Choice>
              <mc:Fallback>
                <p:oleObj name="Equation" r:id="rId18" imgW="1040948" imgH="253890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1479550"/>
                        <a:ext cx="19304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5815013" y="1581150"/>
          <a:ext cx="21193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20" imgW="1142504" imgH="177723" progId="Equation.DSMT4">
                  <p:embed/>
                </p:oleObj>
              </mc:Choice>
              <mc:Fallback>
                <p:oleObj name="Equation" r:id="rId20" imgW="1142504" imgH="177723" progId="Equation.DSMT4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1581150"/>
                        <a:ext cx="2119312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2663825" y="2601913"/>
            <a:ext cx="204788" cy="3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43188" y="2674938"/>
            <a:ext cx="204787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55713" y="2076450"/>
            <a:ext cx="211137" cy="13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19200" y="2165350"/>
            <a:ext cx="200025" cy="10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693738" y="1166813"/>
            <a:ext cx="2700337" cy="2700337"/>
          </a:xfrm>
          <a:prstGeom prst="arc">
            <a:avLst>
              <a:gd name="adj1" fmla="val 8997633"/>
              <a:gd name="adj2" fmla="val 15784484"/>
            </a:avLst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6" name="Arc 35"/>
          <p:cNvSpPr/>
          <p:nvPr/>
        </p:nvSpPr>
        <p:spPr>
          <a:xfrm>
            <a:off x="688975" y="1162050"/>
            <a:ext cx="2698750" cy="2698750"/>
          </a:xfrm>
          <a:prstGeom prst="arc">
            <a:avLst>
              <a:gd name="adj1" fmla="val 18922051"/>
              <a:gd name="adj2" fmla="val 4346904"/>
            </a:avLst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222750" y="2163763"/>
          <a:ext cx="122396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2" imgW="660113" imgH="431613" progId="Equation.DSMT4">
                  <p:embed/>
                </p:oleObj>
              </mc:Choice>
              <mc:Fallback>
                <p:oleObj name="Equation" r:id="rId22" imgW="660113" imgH="431613" progId="Equation.DSMT4">
                  <p:embed/>
                  <p:pic>
                    <p:nvPicPr>
                      <p:cNvPr id="30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163763"/>
                        <a:ext cx="1223963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73038" y="4635500"/>
            <a:ext cx="8401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latin typeface="Century Schoolbook" pitchFamily="18" charset="0"/>
              </a:rPr>
              <a:t>In contrast, if the central angles were equal, then the arcs and </a:t>
            </a:r>
            <a:br>
              <a:rPr lang="en-CA" sz="2200">
                <a:latin typeface="Century Schoolbook" pitchFamily="18" charset="0"/>
              </a:rPr>
            </a:br>
            <a:r>
              <a:rPr lang="en-CA" sz="2200">
                <a:latin typeface="Century Schoolbook" pitchFamily="18" charset="0"/>
              </a:rPr>
              <a:t>chords must also be equal</a:t>
            </a:r>
          </a:p>
        </p:txBody>
      </p:sp>
    </p:spTree>
    <p:extLst>
      <p:ext uri="{BB962C8B-B14F-4D97-AF65-F5344CB8AC3E}">
        <p14:creationId xmlns:p14="http://schemas.microsoft.com/office/powerpoint/2010/main" val="24109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247650" y="381000"/>
            <a:ext cx="8286750" cy="1069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CA"/>
              <a:t>3. </a:t>
            </a:r>
            <a:r>
              <a:rPr lang="en-CA" sz="2300"/>
              <a:t>Inscribed angles “containing” the same(equal) chords or arcs have the same angles (Rabbit Ears)</a:t>
            </a:r>
          </a:p>
          <a:p>
            <a:pPr eaLnBrk="1" hangingPunct="1">
              <a:buFont typeface="Wingdings" pitchFamily="2" charset="2"/>
              <a:buNone/>
            </a:pPr>
            <a:endParaRPr lang="en-CA"/>
          </a:p>
          <a:p>
            <a:pPr eaLnBrk="1" hangingPunct="1">
              <a:buFont typeface="Wingdings" pitchFamily="2" charset="2"/>
              <a:buNone/>
            </a:pPr>
            <a:endParaRPr lang="en-CA"/>
          </a:p>
          <a:p>
            <a:pPr eaLnBrk="1" hangingPunct="1">
              <a:buFont typeface="Wingdings" pitchFamily="2" charset="2"/>
              <a:buNone/>
            </a:pPr>
            <a:endParaRPr lang="en-CA"/>
          </a:p>
          <a:p>
            <a:pPr eaLnBrk="1" hangingPunct="1">
              <a:buFont typeface="Wingdings" pitchFamily="2" charset="2"/>
              <a:buNone/>
            </a:pPr>
            <a:endParaRPr lang="en-CA"/>
          </a:p>
          <a:p>
            <a:pPr eaLnBrk="1" hangingPunct="1">
              <a:buFont typeface="Wingdings" pitchFamily="2" charset="2"/>
              <a:buNone/>
            </a:pPr>
            <a:endParaRPr lang="en-CA"/>
          </a:p>
          <a:p>
            <a:pPr eaLnBrk="1" hangingPunct="1">
              <a:buFont typeface="Wingdings" pitchFamily="2" charset="2"/>
              <a:buNone/>
            </a:pPr>
            <a:endParaRPr lang="en-CA"/>
          </a:p>
        </p:txBody>
      </p:sp>
      <p:sp>
        <p:nvSpPr>
          <p:cNvPr id="3" name="Oval 2"/>
          <p:cNvSpPr/>
          <p:nvPr/>
        </p:nvSpPr>
        <p:spPr>
          <a:xfrm>
            <a:off x="347663" y="1373188"/>
            <a:ext cx="2700337" cy="2700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4" name="Straight Connector 3"/>
          <p:cNvCxnSpPr>
            <a:stCxn id="3" idx="0"/>
            <a:endCxn id="3" idx="5"/>
          </p:cNvCxnSpPr>
          <p:nvPr/>
        </p:nvCxnSpPr>
        <p:spPr>
          <a:xfrm rot="16200000" flipH="1">
            <a:off x="1022351" y="2047875"/>
            <a:ext cx="2305050" cy="95567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" idx="0"/>
          </p:cNvCxnSpPr>
          <p:nvPr/>
        </p:nvCxnSpPr>
        <p:spPr>
          <a:xfrm rot="16200000" flipH="1" flipV="1">
            <a:off x="76994" y="1926432"/>
            <a:ext cx="2173287" cy="10668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11163" y="3567113"/>
          <a:ext cx="30638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164814" imgH="177492" progId="Equation.DSMT4">
                  <p:embed/>
                </p:oleObj>
              </mc:Choice>
              <mc:Fallback>
                <p:oleObj name="Equation" r:id="rId6" imgW="164814" imgH="177492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3567113"/>
                        <a:ext cx="306387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700213" y="1165225"/>
          <a:ext cx="30638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8" imgW="164885" imgH="164885" progId="Equation.DSMT4">
                  <p:embed/>
                </p:oleObj>
              </mc:Choice>
              <mc:Fallback>
                <p:oleObj name="Equation" r:id="rId8" imgW="164885" imgH="164885" progId="Equation.DSMT4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1165225"/>
                        <a:ext cx="30638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2568575" y="3659188"/>
          <a:ext cx="3286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0" imgW="177492" imgH="164814" progId="Equation.DSMT4">
                  <p:embed/>
                </p:oleObj>
              </mc:Choice>
              <mc:Fallback>
                <p:oleObj name="Equation" r:id="rId10" imgW="177492" imgH="164814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3659188"/>
                        <a:ext cx="328613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>
            <a:stCxn id="3" idx="5"/>
          </p:cNvCxnSpPr>
          <p:nvPr/>
        </p:nvCxnSpPr>
        <p:spPr>
          <a:xfrm rot="5400000" flipH="1">
            <a:off x="1574800" y="2600325"/>
            <a:ext cx="134938" cy="20208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1"/>
          </p:cNvCxnSpPr>
          <p:nvPr/>
        </p:nvCxnSpPr>
        <p:spPr>
          <a:xfrm rot="16200000" flipH="1" flipV="1">
            <a:off x="-210343" y="2593181"/>
            <a:ext cx="1778000" cy="12858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5"/>
          </p:cNvCxnSpPr>
          <p:nvPr/>
        </p:nvCxnSpPr>
        <p:spPr>
          <a:xfrm rot="16200000" flipH="1">
            <a:off x="742950" y="1768475"/>
            <a:ext cx="1909763" cy="1909763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544513" y="1458913"/>
          <a:ext cx="3063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2" imgW="164885" imgH="164885" progId="Equation.DSMT4">
                  <p:embed/>
                </p:oleObj>
              </mc:Choice>
              <mc:Fallback>
                <p:oleObj name="Equation" r:id="rId12" imgW="164885" imgH="164885" progId="Equation.DSMT4">
                  <p:embed/>
                  <p:pic>
                    <p:nvPicPr>
                      <p:cNvPr id="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458913"/>
                        <a:ext cx="306387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3035300" y="2536825"/>
          <a:ext cx="3063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4" imgW="164814" imgH="177492" progId="Equation.DSMT4">
                  <p:embed/>
                </p:oleObj>
              </mc:Choice>
              <mc:Fallback>
                <p:oleObj name="Equation" r:id="rId14" imgW="164814" imgH="177492" progId="Equation.DSMT4">
                  <p:embed/>
                  <p:pic>
                    <p:nvPicPr>
                      <p:cNvPr id="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2536825"/>
                        <a:ext cx="3063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>
            <a:stCxn id="3" idx="6"/>
          </p:cNvCxnSpPr>
          <p:nvPr/>
        </p:nvCxnSpPr>
        <p:spPr>
          <a:xfrm flipH="1">
            <a:off x="2647950" y="2722563"/>
            <a:ext cx="400050" cy="95091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6"/>
          </p:cNvCxnSpPr>
          <p:nvPr/>
        </p:nvCxnSpPr>
        <p:spPr>
          <a:xfrm flipH="1">
            <a:off x="614363" y="2722563"/>
            <a:ext cx="2433637" cy="82391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9"/>
          <p:cNvGraphicFramePr>
            <a:graphicFrameLocks noChangeAspect="1"/>
          </p:cNvGraphicFramePr>
          <p:nvPr/>
        </p:nvGraphicFramePr>
        <p:xfrm>
          <a:off x="3576638" y="1854200"/>
          <a:ext cx="510381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6" imgW="3048000" imgH="431800" progId="Equation.DSMT4">
                  <p:embed/>
                </p:oleObj>
              </mc:Choice>
              <mc:Fallback>
                <p:oleObj name="Equation" r:id="rId16" imgW="3048000" imgH="431800" progId="Equation.DSMT4">
                  <p:embed/>
                  <p:pic>
                    <p:nvPicPr>
                      <p:cNvPr id="3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1854200"/>
                        <a:ext cx="510381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671888" y="2881313"/>
          <a:ext cx="336073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8" imgW="2005729" imgH="177723" progId="Equation.DSMT4">
                  <p:embed/>
                </p:oleObj>
              </mc:Choice>
              <mc:Fallback>
                <p:oleObj name="Equation" r:id="rId18" imgW="2005729" imgH="177723" progId="Equation.DSMT4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881313"/>
                        <a:ext cx="336073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5-Point Star 36"/>
          <p:cNvSpPr/>
          <p:nvPr/>
        </p:nvSpPr>
        <p:spPr>
          <a:xfrm>
            <a:off x="1608138" y="1544638"/>
            <a:ext cx="173037" cy="1587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8" name="5-Point Star 37"/>
          <p:cNvSpPr/>
          <p:nvPr/>
        </p:nvSpPr>
        <p:spPr>
          <a:xfrm>
            <a:off x="2770188" y="2832100"/>
            <a:ext cx="173037" cy="1587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5-Point Star 38"/>
          <p:cNvSpPr/>
          <p:nvPr/>
        </p:nvSpPr>
        <p:spPr>
          <a:xfrm>
            <a:off x="762000" y="1960563"/>
            <a:ext cx="173038" cy="157162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528638" y="4302125"/>
            <a:ext cx="2339975" cy="2339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42" name="Straight Connector 41"/>
          <p:cNvCxnSpPr>
            <a:stCxn id="40" idx="5"/>
            <a:endCxn id="40" idx="3"/>
          </p:cNvCxnSpPr>
          <p:nvPr/>
        </p:nvCxnSpPr>
        <p:spPr>
          <a:xfrm rot="5400000">
            <a:off x="1697832" y="5472906"/>
            <a:ext cx="1588" cy="16541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7"/>
          </p:cNvCxnSpPr>
          <p:nvPr/>
        </p:nvCxnSpPr>
        <p:spPr>
          <a:xfrm flipV="1">
            <a:off x="865188" y="4645025"/>
            <a:ext cx="1660525" cy="163512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7"/>
            <a:endCxn id="40" idx="5"/>
          </p:cNvCxnSpPr>
          <p:nvPr/>
        </p:nvCxnSpPr>
        <p:spPr>
          <a:xfrm rot="16200000" flipH="1">
            <a:off x="1697831" y="5471319"/>
            <a:ext cx="1654175" cy="158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0" idx="0"/>
            <a:endCxn id="40" idx="6"/>
          </p:cNvCxnSpPr>
          <p:nvPr/>
        </p:nvCxnSpPr>
        <p:spPr>
          <a:xfrm rot="16200000" flipH="1">
            <a:off x="1698625" y="4302125"/>
            <a:ext cx="1169988" cy="116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6"/>
            <a:endCxn id="40" idx="2"/>
          </p:cNvCxnSpPr>
          <p:nvPr/>
        </p:nvCxnSpPr>
        <p:spPr>
          <a:xfrm flipH="1">
            <a:off x="528638" y="5472113"/>
            <a:ext cx="23399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0" idx="0"/>
            <a:endCxn id="40" idx="2"/>
          </p:cNvCxnSpPr>
          <p:nvPr/>
        </p:nvCxnSpPr>
        <p:spPr>
          <a:xfrm rot="16200000" flipH="1" flipV="1">
            <a:off x="528638" y="4302125"/>
            <a:ext cx="1169988" cy="11699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8"/>
          <p:cNvGraphicFramePr>
            <a:graphicFrameLocks noChangeAspect="1"/>
          </p:cNvGraphicFramePr>
          <p:nvPr/>
        </p:nvGraphicFramePr>
        <p:xfrm>
          <a:off x="288925" y="5429250"/>
          <a:ext cx="2365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20" imgW="152202" imgH="177569" progId="Equation.DSMT4">
                  <p:embed/>
                </p:oleObj>
              </mc:Choice>
              <mc:Fallback>
                <p:oleObj name="Equation" r:id="rId20" imgW="152202" imgH="177569" progId="Equation.DSMT4">
                  <p:embed/>
                  <p:pic>
                    <p:nvPicPr>
                      <p:cNvPr id="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5429250"/>
                        <a:ext cx="23653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1400175" y="4125913"/>
          <a:ext cx="2762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2" imgW="177492" imgH="164814" progId="Equation.DSMT4">
                  <p:embed/>
                </p:oleObj>
              </mc:Choice>
              <mc:Fallback>
                <p:oleObj name="Equation" r:id="rId22" imgW="177492" imgH="164814" progId="Equation.DSMT4">
                  <p:embed/>
                  <p:pic>
                    <p:nvPicPr>
                      <p:cNvPr id="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125913"/>
                        <a:ext cx="2762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8"/>
          <p:cNvGraphicFramePr>
            <a:graphicFrameLocks noChangeAspect="1"/>
          </p:cNvGraphicFramePr>
          <p:nvPr/>
        </p:nvGraphicFramePr>
        <p:xfrm>
          <a:off x="2879725" y="5351463"/>
          <a:ext cx="23653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4" imgW="152268" imgH="164957" progId="Equation.DSMT4">
                  <p:embed/>
                </p:oleObj>
              </mc:Choice>
              <mc:Fallback>
                <p:oleObj name="Equation" r:id="rId24" imgW="152268" imgH="164957" progId="Equation.DSMT4">
                  <p:embed/>
                  <p:pic>
                    <p:nvPicPr>
                      <p:cNvPr id="5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351463"/>
                        <a:ext cx="23653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633413" y="6245225"/>
          <a:ext cx="33496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6" imgW="215619" imgH="164885" progId="Equation.DSMT4">
                  <p:embed/>
                </p:oleObj>
              </mc:Choice>
              <mc:Fallback>
                <p:oleObj name="Equation" r:id="rId26" imgW="215619" imgH="164885" progId="Equation.DSMT4">
                  <p:embed/>
                  <p:pic>
                    <p:nvPicPr>
                      <p:cNvPr id="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6245225"/>
                        <a:ext cx="334962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8"/>
          <p:cNvGraphicFramePr>
            <a:graphicFrameLocks noChangeAspect="1"/>
          </p:cNvGraphicFramePr>
          <p:nvPr/>
        </p:nvGraphicFramePr>
        <p:xfrm>
          <a:off x="2519363" y="6183313"/>
          <a:ext cx="2762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28" imgW="177492" imgH="177492" progId="Equation.DSMT4">
                  <p:embed/>
                </p:oleObj>
              </mc:Choice>
              <mc:Fallback>
                <p:oleObj name="Equation" r:id="rId28" imgW="177492" imgH="177492" progId="Equation.DSMT4">
                  <p:embed/>
                  <p:pic>
                    <p:nvPicPr>
                      <p:cNvPr id="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6183313"/>
                        <a:ext cx="276225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8"/>
          <p:cNvGraphicFramePr>
            <a:graphicFrameLocks noChangeAspect="1"/>
          </p:cNvGraphicFramePr>
          <p:nvPr/>
        </p:nvGraphicFramePr>
        <p:xfrm>
          <a:off x="2522538" y="4411663"/>
          <a:ext cx="23653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0" imgW="152268" imgH="164957" progId="Equation.DSMT4">
                  <p:embed/>
                </p:oleObj>
              </mc:Choice>
              <mc:Fallback>
                <p:oleObj name="Equation" r:id="rId30" imgW="152268" imgH="164957" progId="Equation.DSMT4">
                  <p:embed/>
                  <p:pic>
                    <p:nvPicPr>
                      <p:cNvPr id="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4411663"/>
                        <a:ext cx="236537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3557588" y="4424363"/>
          <a:ext cx="17859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2" imgW="1066337" imgH="253890" progId="Equation.DSMT4">
                  <p:embed/>
                </p:oleObj>
              </mc:Choice>
              <mc:Fallback>
                <p:oleObj name="Equation" r:id="rId32" imgW="1066337" imgH="253890" progId="Equation.DSMT4">
                  <p:embed/>
                  <p:pic>
                    <p:nvPicPr>
                      <p:cNvPr id="123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424363"/>
                        <a:ext cx="17859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069144"/>
              </p:ext>
            </p:extLst>
          </p:nvPr>
        </p:nvGraphicFramePr>
        <p:xfrm>
          <a:off x="5356225" y="4514850"/>
          <a:ext cx="18716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4" imgW="1117440" imgH="177480" progId="Equation.DSMT4">
                  <p:embed/>
                </p:oleObj>
              </mc:Choice>
              <mc:Fallback>
                <p:oleObj name="Equation" r:id="rId34" imgW="1117440" imgH="177480" progId="Equation.DSMT4">
                  <p:embed/>
                  <p:pic>
                    <p:nvPicPr>
                      <p:cNvPr id="1230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4514850"/>
                        <a:ext cx="18716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Connector 66"/>
          <p:cNvCxnSpPr/>
          <p:nvPr/>
        </p:nvCxnSpPr>
        <p:spPr>
          <a:xfrm rot="16200000" flipH="1">
            <a:off x="1101726" y="4773612"/>
            <a:ext cx="150812" cy="138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1585119" y="6298407"/>
            <a:ext cx="2047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5-Point Star 72"/>
          <p:cNvSpPr/>
          <p:nvPr/>
        </p:nvSpPr>
        <p:spPr>
          <a:xfrm>
            <a:off x="2608263" y="5307013"/>
            <a:ext cx="173037" cy="157162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4" name="5-Point Star 73"/>
          <p:cNvSpPr/>
          <p:nvPr/>
        </p:nvSpPr>
        <p:spPr>
          <a:xfrm>
            <a:off x="2357438" y="4757738"/>
            <a:ext cx="173037" cy="1587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5" name="Arc 74"/>
          <p:cNvSpPr/>
          <p:nvPr/>
        </p:nvSpPr>
        <p:spPr>
          <a:xfrm>
            <a:off x="346075" y="1371600"/>
            <a:ext cx="2700338" cy="2700338"/>
          </a:xfrm>
          <a:prstGeom prst="arc">
            <a:avLst>
              <a:gd name="adj1" fmla="val 2601277"/>
              <a:gd name="adj2" fmla="val 8461962"/>
            </a:avLst>
          </a:prstGeom>
          <a:noFill/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4552902D-8AC6-4C29-BA8D-7DDA18C2377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016500" y="2779239"/>
            <a:ext cx="3683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29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3887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Practice: Find the missing angles</a:t>
            </a:r>
          </a:p>
        </p:txBody>
      </p:sp>
      <p:sp>
        <p:nvSpPr>
          <p:cNvPr id="4" name="Oval 3"/>
          <p:cNvSpPr/>
          <p:nvPr/>
        </p:nvSpPr>
        <p:spPr>
          <a:xfrm>
            <a:off x="520700" y="1087438"/>
            <a:ext cx="2868613" cy="288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Connector 6"/>
          <p:cNvCxnSpPr>
            <a:stCxn id="4" idx="3"/>
            <a:endCxn id="4" idx="7"/>
          </p:cNvCxnSpPr>
          <p:nvPr/>
        </p:nvCxnSpPr>
        <p:spPr>
          <a:xfrm rot="5400000" flipH="1" flipV="1">
            <a:off x="934244" y="1515269"/>
            <a:ext cx="2039937" cy="20288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7"/>
          </p:cNvCxnSpPr>
          <p:nvPr/>
        </p:nvCxnSpPr>
        <p:spPr>
          <a:xfrm rot="16200000" flipV="1">
            <a:off x="2262981" y="2215357"/>
            <a:ext cx="1658937" cy="2476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 rot="16200000" flipH="1">
            <a:off x="1232694" y="1216819"/>
            <a:ext cx="1690687" cy="22764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1"/>
            <a:endCxn id="4" idx="3"/>
          </p:cNvCxnSpPr>
          <p:nvPr/>
        </p:nvCxnSpPr>
        <p:spPr>
          <a:xfrm rot="16200000" flipH="1">
            <a:off x="-79375" y="2530475"/>
            <a:ext cx="203993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908050" y="1679575"/>
          <a:ext cx="36353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28501" imgH="165028" progId="Equation.DSMT4">
                  <p:embed/>
                </p:oleObj>
              </mc:Choice>
              <mc:Fallback>
                <p:oleObj name="Equation" r:id="rId4" imgW="228501" imgH="165028" progId="Equation.DSMT4">
                  <p:embed/>
                  <p:pic>
                    <p:nvPicPr>
                      <p:cNvPr id="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679575"/>
                        <a:ext cx="363538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900113" y="3014663"/>
          <a:ext cx="4032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253780" imgH="164957" progId="Equation.DSMT4">
                  <p:embed/>
                </p:oleObj>
              </mc:Choice>
              <mc:Fallback>
                <p:oleObj name="Equation" r:id="rId6" imgW="253780" imgH="164957" progId="Equation.DSMT4">
                  <p:embed/>
                  <p:pic>
                    <p:nvPicPr>
                      <p:cNvPr id="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014663"/>
                        <a:ext cx="4032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2628900" y="1725613"/>
          <a:ext cx="4032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253780" imgH="215713" progId="Equation.DSMT4">
                  <p:embed/>
                </p:oleObj>
              </mc:Choice>
              <mc:Fallback>
                <p:oleObj name="Equation" r:id="rId8" imgW="253780" imgH="215713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725613"/>
                        <a:ext cx="4032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2797175" y="2651125"/>
          <a:ext cx="4032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253780" imgH="215713" progId="Equation.DSMT4">
                  <p:embed/>
                </p:oleObj>
              </mc:Choice>
              <mc:Fallback>
                <p:oleObj name="Equation" r:id="rId10" imgW="253780" imgH="215713" progId="Equation.DSMT4">
                  <p:embed/>
                  <p:pic>
                    <p:nvPicPr>
                      <p:cNvPr id="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2651125"/>
                        <a:ext cx="4032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9"/>
          <p:cNvGraphicFramePr>
            <a:graphicFrameLocks noChangeAspect="1"/>
          </p:cNvGraphicFramePr>
          <p:nvPr/>
        </p:nvGraphicFramePr>
        <p:xfrm>
          <a:off x="695325" y="1281113"/>
          <a:ext cx="2413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152268" imgH="164957" progId="Equation.DSMT4">
                  <p:embed/>
                </p:oleObj>
              </mc:Choice>
              <mc:Fallback>
                <p:oleObj name="Equation" r:id="rId12" imgW="152268" imgH="164957" progId="Equation.DSMT4">
                  <p:embed/>
                  <p:pic>
                    <p:nvPicPr>
                      <p:cNvPr id="133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281113"/>
                        <a:ext cx="24130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9"/>
          <p:cNvGraphicFramePr>
            <a:graphicFrameLocks noChangeAspect="1"/>
          </p:cNvGraphicFramePr>
          <p:nvPr/>
        </p:nvGraphicFramePr>
        <p:xfrm>
          <a:off x="722313" y="3530600"/>
          <a:ext cx="2413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152268" imgH="164957" progId="Equation.DSMT4">
                  <p:embed/>
                </p:oleObj>
              </mc:Choice>
              <mc:Fallback>
                <p:oleObj name="Equation" r:id="rId14" imgW="152268" imgH="164957" progId="Equation.DSMT4">
                  <p:embed/>
                  <p:pic>
                    <p:nvPicPr>
                      <p:cNvPr id="133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3530600"/>
                        <a:ext cx="24130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9"/>
          <p:cNvGraphicFramePr>
            <a:graphicFrameLocks noChangeAspect="1"/>
          </p:cNvGraphicFramePr>
          <p:nvPr/>
        </p:nvGraphicFramePr>
        <p:xfrm>
          <a:off x="3182938" y="3122613"/>
          <a:ext cx="2619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6" imgW="164814" imgH="177492" progId="Equation.DSMT4">
                  <p:embed/>
                </p:oleObj>
              </mc:Choice>
              <mc:Fallback>
                <p:oleObj name="Equation" r:id="rId16" imgW="164814" imgH="177492" progId="Equation.DSMT4">
                  <p:embed/>
                  <p:pic>
                    <p:nvPicPr>
                      <p:cNvPr id="133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3122613"/>
                        <a:ext cx="26193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9"/>
          <p:cNvGraphicFramePr>
            <a:graphicFrameLocks noChangeAspect="1"/>
          </p:cNvGraphicFramePr>
          <p:nvPr/>
        </p:nvGraphicFramePr>
        <p:xfrm>
          <a:off x="2932113" y="1298575"/>
          <a:ext cx="28098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8" imgW="177492" imgH="164814" progId="Equation.DSMT4">
                  <p:embed/>
                </p:oleObj>
              </mc:Choice>
              <mc:Fallback>
                <p:oleObj name="Equation" r:id="rId18" imgW="177492" imgH="164814" progId="Equation.DSMT4">
                  <p:embed/>
                  <p:pic>
                    <p:nvPicPr>
                      <p:cNvPr id="133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298575"/>
                        <a:ext cx="280987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0"/>
          <p:cNvGraphicFramePr>
            <a:graphicFrameLocks noChangeAspect="1"/>
          </p:cNvGraphicFramePr>
          <p:nvPr/>
        </p:nvGraphicFramePr>
        <p:xfrm>
          <a:off x="3911600" y="1419225"/>
          <a:ext cx="180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20" imgW="901309" imgH="203112" progId="Equation.DSMT4">
                  <p:embed/>
                </p:oleObj>
              </mc:Choice>
              <mc:Fallback>
                <p:oleObj name="Equation" r:id="rId20" imgW="901309" imgH="203112" progId="Equation.DSMT4">
                  <p:embed/>
                  <p:pic>
                    <p:nvPicPr>
                      <p:cNvPr id="1332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419225"/>
                        <a:ext cx="1803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11"/>
          <p:cNvGraphicFramePr>
            <a:graphicFrameLocks noChangeAspect="1"/>
          </p:cNvGraphicFramePr>
          <p:nvPr/>
        </p:nvGraphicFramePr>
        <p:xfrm>
          <a:off x="3868738" y="2438400"/>
          <a:ext cx="187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2" imgW="939392" imgH="203112" progId="Equation.DSMT4">
                  <p:embed/>
                </p:oleObj>
              </mc:Choice>
              <mc:Fallback>
                <p:oleObj name="Equation" r:id="rId22" imgW="939392" imgH="203112" progId="Equation.DSMT4">
                  <p:embed/>
                  <p:pic>
                    <p:nvPicPr>
                      <p:cNvPr id="133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2438400"/>
                        <a:ext cx="1879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4862513" y="1308100"/>
          <a:ext cx="5937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4" imgW="253780" imgH="215713" progId="Equation.DSMT4">
                  <p:embed/>
                </p:oleObj>
              </mc:Choice>
              <mc:Fallback>
                <p:oleObj name="Equation" r:id="rId24" imgW="253780" imgH="215713" progId="Equation.DSMT4">
                  <p:embed/>
                  <p:pic>
                    <p:nvPicPr>
                      <p:cNvPr id="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1308100"/>
                        <a:ext cx="5937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22975" y="1403350"/>
            <a:ext cx="25765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/>
              <a:t>Both contain arc BC</a:t>
            </a:r>
          </a:p>
        </p:txBody>
      </p:sp>
      <p:sp>
        <p:nvSpPr>
          <p:cNvPr id="30" name="Arc 29"/>
          <p:cNvSpPr/>
          <p:nvPr/>
        </p:nvSpPr>
        <p:spPr>
          <a:xfrm>
            <a:off x="520700" y="1087438"/>
            <a:ext cx="2868613" cy="2884487"/>
          </a:xfrm>
          <a:prstGeom prst="arc">
            <a:avLst>
              <a:gd name="adj1" fmla="val 1681478"/>
              <a:gd name="adj2" fmla="val 8073463"/>
            </a:avLst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4873625" y="2312988"/>
          <a:ext cx="5937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5" imgW="253780" imgH="215713" progId="Equation.DSMT4">
                  <p:embed/>
                </p:oleObj>
              </mc:Choice>
              <mc:Fallback>
                <p:oleObj name="Equation" r:id="rId25" imgW="253780" imgH="215713" progId="Equation.DSMT4">
                  <p:embed/>
                  <p:pic>
                    <p:nvPicPr>
                      <p:cNvPr id="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2312988"/>
                        <a:ext cx="5937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954713" y="2359025"/>
            <a:ext cx="28590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/>
              <a:t>Both contain chord AD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1950244" y="515144"/>
            <a:ext cx="3175" cy="2024063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086350" y="3730625"/>
            <a:ext cx="2870200" cy="288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36" name="Straight Connector 35"/>
          <p:cNvCxnSpPr>
            <a:endCxn id="35" idx="7"/>
          </p:cNvCxnSpPr>
          <p:nvPr/>
        </p:nvCxnSpPr>
        <p:spPr>
          <a:xfrm rot="5400000" flipH="1" flipV="1">
            <a:off x="6534945" y="4167981"/>
            <a:ext cx="1014412" cy="9874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611813" y="4051300"/>
            <a:ext cx="1857375" cy="22034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7"/>
          </p:cNvCxnSpPr>
          <p:nvPr/>
        </p:nvCxnSpPr>
        <p:spPr>
          <a:xfrm rot="16200000" flipH="1" flipV="1">
            <a:off x="6452395" y="5171281"/>
            <a:ext cx="2100262" cy="666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5" idx="7"/>
          </p:cNvCxnSpPr>
          <p:nvPr/>
        </p:nvCxnSpPr>
        <p:spPr>
          <a:xfrm>
            <a:off x="5611813" y="4051300"/>
            <a:ext cx="1924050" cy="1031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9"/>
          <p:cNvGraphicFramePr>
            <a:graphicFrameLocks noChangeAspect="1"/>
          </p:cNvGraphicFramePr>
          <p:nvPr/>
        </p:nvGraphicFramePr>
        <p:xfrm>
          <a:off x="6931025" y="4171950"/>
          <a:ext cx="38417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27" imgW="241091" imgH="177646" progId="Equation.DSMT4">
                  <p:embed/>
                </p:oleObj>
              </mc:Choice>
              <mc:Fallback>
                <p:oleObj name="Equation" r:id="rId27" imgW="241091" imgH="177646" progId="Equation.DSMT4">
                  <p:embed/>
                  <p:pic>
                    <p:nvPicPr>
                      <p:cNvPr id="4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5" y="4171950"/>
                        <a:ext cx="38417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9"/>
          <p:cNvGraphicFramePr>
            <a:graphicFrameLocks noChangeAspect="1"/>
          </p:cNvGraphicFramePr>
          <p:nvPr/>
        </p:nvGraphicFramePr>
        <p:xfrm>
          <a:off x="7123113" y="4381500"/>
          <a:ext cx="4032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29" imgW="253780" imgH="164957" progId="Equation.DSMT4">
                  <p:embed/>
                </p:oleObj>
              </mc:Choice>
              <mc:Fallback>
                <p:oleObj name="Equation" r:id="rId29" imgW="253780" imgH="164957" progId="Equation.DSMT4">
                  <p:embed/>
                  <p:pic>
                    <p:nvPicPr>
                      <p:cNvPr id="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4381500"/>
                        <a:ext cx="4032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9"/>
          <p:cNvGraphicFramePr>
            <a:graphicFrameLocks noChangeAspect="1"/>
          </p:cNvGraphicFramePr>
          <p:nvPr/>
        </p:nvGraphicFramePr>
        <p:xfrm>
          <a:off x="6354763" y="4716463"/>
          <a:ext cx="3825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1" imgW="241091" imgH="215713" progId="Equation.DSMT4">
                  <p:embed/>
                </p:oleObj>
              </mc:Choice>
              <mc:Fallback>
                <p:oleObj name="Equation" r:id="rId31" imgW="241091" imgH="215713" progId="Equation.DSMT4">
                  <p:embed/>
                  <p:pic>
                    <p:nvPicPr>
                      <p:cNvPr id="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4716463"/>
                        <a:ext cx="38258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4" name="Object 9"/>
          <p:cNvGraphicFramePr>
            <a:graphicFrameLocks noChangeAspect="1"/>
          </p:cNvGraphicFramePr>
          <p:nvPr/>
        </p:nvGraphicFramePr>
        <p:xfrm>
          <a:off x="5403850" y="3830638"/>
          <a:ext cx="2413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3" imgW="152268" imgH="164957" progId="Equation.DSMT4">
                  <p:embed/>
                </p:oleObj>
              </mc:Choice>
              <mc:Fallback>
                <p:oleObj name="Equation" r:id="rId33" imgW="152268" imgH="164957" progId="Equation.DSMT4">
                  <p:embed/>
                  <p:pic>
                    <p:nvPicPr>
                      <p:cNvPr id="133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830638"/>
                        <a:ext cx="24130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5" name="Object 9"/>
          <p:cNvGraphicFramePr>
            <a:graphicFrameLocks noChangeAspect="1"/>
          </p:cNvGraphicFramePr>
          <p:nvPr/>
        </p:nvGraphicFramePr>
        <p:xfrm>
          <a:off x="7537450" y="3946525"/>
          <a:ext cx="242888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4" imgW="152268" imgH="164957" progId="Equation.DSMT4">
                  <p:embed/>
                </p:oleObj>
              </mc:Choice>
              <mc:Fallback>
                <p:oleObj name="Equation" r:id="rId34" imgW="152268" imgH="164957" progId="Equation.DSMT4">
                  <p:embed/>
                  <p:pic>
                    <p:nvPicPr>
                      <p:cNvPr id="133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50" y="3946525"/>
                        <a:ext cx="242888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6" name="Object 9"/>
          <p:cNvGraphicFramePr>
            <a:graphicFrameLocks noChangeAspect="1"/>
          </p:cNvGraphicFramePr>
          <p:nvPr/>
        </p:nvGraphicFramePr>
        <p:xfrm>
          <a:off x="6326188" y="5162550"/>
          <a:ext cx="2603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6" imgW="164814" imgH="177492" progId="Equation.DSMT4">
                  <p:embed/>
                </p:oleObj>
              </mc:Choice>
              <mc:Fallback>
                <p:oleObj name="Equation" r:id="rId36" imgW="164814" imgH="177492" progId="Equation.DSMT4">
                  <p:embed/>
                  <p:pic>
                    <p:nvPicPr>
                      <p:cNvPr id="1334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5162550"/>
                        <a:ext cx="26035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7" name="Object 9"/>
          <p:cNvGraphicFramePr>
            <a:graphicFrameLocks noChangeAspect="1"/>
          </p:cNvGraphicFramePr>
          <p:nvPr/>
        </p:nvGraphicFramePr>
        <p:xfrm>
          <a:off x="7434263" y="6227763"/>
          <a:ext cx="28416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8" imgW="177492" imgH="164814" progId="Equation.DSMT4">
                  <p:embed/>
                </p:oleObj>
              </mc:Choice>
              <mc:Fallback>
                <p:oleObj name="Equation" r:id="rId38" imgW="177492" imgH="164814" progId="Equation.DSMT4">
                  <p:embed/>
                  <p:pic>
                    <p:nvPicPr>
                      <p:cNvPr id="1334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3" y="6227763"/>
                        <a:ext cx="28416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/>
          <p:cNvGraphicFramePr>
            <a:graphicFrameLocks noChangeAspect="1"/>
          </p:cNvGraphicFramePr>
          <p:nvPr/>
        </p:nvGraphicFramePr>
        <p:xfrm>
          <a:off x="7085013" y="5645150"/>
          <a:ext cx="40481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40" imgW="253670" imgH="177569" progId="Equation.DSMT4">
                  <p:embed/>
                </p:oleObj>
              </mc:Choice>
              <mc:Fallback>
                <p:oleObj name="Equation" r:id="rId40" imgW="253670" imgH="177569" progId="Equation.DSMT4">
                  <p:embed/>
                  <p:pic>
                    <p:nvPicPr>
                      <p:cNvPr id="4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3" y="5645150"/>
                        <a:ext cx="404812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9" name="Object 22"/>
          <p:cNvGraphicFramePr>
            <a:graphicFrameLocks noChangeAspect="1"/>
          </p:cNvGraphicFramePr>
          <p:nvPr/>
        </p:nvGraphicFramePr>
        <p:xfrm>
          <a:off x="917575" y="4237038"/>
          <a:ext cx="185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2" imgW="926698" imgH="203112" progId="Equation.DSMT4">
                  <p:embed/>
                </p:oleObj>
              </mc:Choice>
              <mc:Fallback>
                <p:oleObj name="Equation" r:id="rId42" imgW="926698" imgH="203112" progId="Equation.DSMT4">
                  <p:embed/>
                  <p:pic>
                    <p:nvPicPr>
                      <p:cNvPr id="1334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237038"/>
                        <a:ext cx="185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0" name="Object 23"/>
          <p:cNvGraphicFramePr>
            <a:graphicFrameLocks noChangeAspect="1"/>
          </p:cNvGraphicFramePr>
          <p:nvPr/>
        </p:nvGraphicFramePr>
        <p:xfrm>
          <a:off x="900113" y="5003800"/>
          <a:ext cx="187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4" imgW="939392" imgH="203112" progId="Equation.DSMT4">
                  <p:embed/>
                </p:oleObj>
              </mc:Choice>
              <mc:Fallback>
                <p:oleObj name="Equation" r:id="rId44" imgW="939392" imgH="203112" progId="Equation.DSMT4">
                  <p:embed/>
                  <p:pic>
                    <p:nvPicPr>
                      <p:cNvPr id="1335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003800"/>
                        <a:ext cx="1879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1" name="Object 24"/>
          <p:cNvGraphicFramePr>
            <a:graphicFrameLocks noChangeAspect="1"/>
          </p:cNvGraphicFramePr>
          <p:nvPr/>
        </p:nvGraphicFramePr>
        <p:xfrm>
          <a:off x="908050" y="5865813"/>
          <a:ext cx="185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6" imgW="926698" imgH="203112" progId="Equation.DSMT4">
                  <p:embed/>
                </p:oleObj>
              </mc:Choice>
              <mc:Fallback>
                <p:oleObj name="Equation" r:id="rId46" imgW="926698" imgH="203112" progId="Equation.DSMT4">
                  <p:embed/>
                  <p:pic>
                    <p:nvPicPr>
                      <p:cNvPr id="1335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865813"/>
                        <a:ext cx="185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/>
          <p:cNvGraphicFramePr>
            <a:graphicFrameLocks noChangeAspect="1"/>
          </p:cNvGraphicFramePr>
          <p:nvPr/>
        </p:nvGraphicFramePr>
        <p:xfrm>
          <a:off x="1870075" y="4081463"/>
          <a:ext cx="654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48" imgW="253780" imgH="215713" progId="Equation.DSMT4">
                  <p:embed/>
                </p:oleObj>
              </mc:Choice>
              <mc:Fallback>
                <p:oleObj name="Equation" r:id="rId48" imgW="253780" imgH="215713" progId="Equation.DSMT4">
                  <p:embed/>
                  <p:pic>
                    <p:nvPicPr>
                      <p:cNvPr id="5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4081463"/>
                        <a:ext cx="6540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747963" y="4151313"/>
            <a:ext cx="23352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/>
              <a:t>Isosceles Triangle</a:t>
            </a:r>
          </a:p>
        </p:txBody>
      </p:sp>
      <p:graphicFrame>
        <p:nvGraphicFramePr>
          <p:cNvPr id="53" name="Object 9"/>
          <p:cNvGraphicFramePr>
            <a:graphicFrameLocks noChangeAspect="1"/>
          </p:cNvGraphicFramePr>
          <p:nvPr/>
        </p:nvGraphicFramePr>
        <p:xfrm>
          <a:off x="1865313" y="4833938"/>
          <a:ext cx="654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50" imgW="253780" imgH="215713" progId="Equation.DSMT4">
                  <p:embed/>
                </p:oleObj>
              </mc:Choice>
              <mc:Fallback>
                <p:oleObj name="Equation" r:id="rId50" imgW="253780" imgH="215713" progId="Equation.DSMT4">
                  <p:embed/>
                  <p:pic>
                    <p:nvPicPr>
                      <p:cNvPr id="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4833938"/>
                        <a:ext cx="6540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790825" y="4903788"/>
            <a:ext cx="19764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/>
              <a:t>Compl. Angles</a:t>
            </a:r>
          </a:p>
        </p:txBody>
      </p:sp>
      <p:graphicFrame>
        <p:nvGraphicFramePr>
          <p:cNvPr id="55" name="Object 9"/>
          <p:cNvGraphicFramePr>
            <a:graphicFrameLocks noChangeAspect="1"/>
          </p:cNvGraphicFramePr>
          <p:nvPr/>
        </p:nvGraphicFramePr>
        <p:xfrm>
          <a:off x="1908175" y="5648325"/>
          <a:ext cx="654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2" imgW="253780" imgH="215713" progId="Equation.DSMT4">
                  <p:embed/>
                </p:oleObj>
              </mc:Choice>
              <mc:Fallback>
                <p:oleObj name="Equation" r:id="rId52" imgW="253780" imgH="215713" progId="Equation.DSMT4">
                  <p:embed/>
                  <p:pic>
                    <p:nvPicPr>
                      <p:cNvPr id="5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648325"/>
                        <a:ext cx="6540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774950" y="5738813"/>
            <a:ext cx="233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/>
              <a:t>Isosceles Triangle</a:t>
            </a:r>
          </a:p>
        </p:txBody>
      </p:sp>
    </p:spTree>
    <p:extLst>
      <p:ext uri="{BB962C8B-B14F-4D97-AF65-F5344CB8AC3E}">
        <p14:creationId xmlns:p14="http://schemas.microsoft.com/office/powerpoint/2010/main" val="289863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52" grpId="0"/>
      <p:bldP spid="5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204788" y="339725"/>
            <a:ext cx="8497887" cy="920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CA"/>
              <a:t>4. The inscribed angle is equal to half of the central angle if they “contain” the same chord or arc</a:t>
            </a:r>
          </a:p>
          <a:p>
            <a:pPr eaLnBrk="1" hangingPunct="1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346075" y="1227138"/>
            <a:ext cx="2698750" cy="2700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647825" y="256857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>
            <a:stCxn id="5" idx="3"/>
            <a:endCxn id="4" idx="7"/>
          </p:cNvCxnSpPr>
          <p:nvPr/>
        </p:nvCxnSpPr>
        <p:spPr>
          <a:xfrm rot="5400000" flipH="1" flipV="1">
            <a:off x="1651000" y="1630363"/>
            <a:ext cx="1006475" cy="9906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279525" y="2992438"/>
            <a:ext cx="1260475" cy="4635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754188" y="2459038"/>
            <a:ext cx="168275" cy="403225"/>
          </a:xfrm>
          <a:custGeom>
            <a:avLst/>
            <a:gdLst>
              <a:gd name="connsiteX0" fmla="*/ 77491 w 167898"/>
              <a:gd name="connsiteY0" fmla="*/ 0 h 402956"/>
              <a:gd name="connsiteX1" fmla="*/ 154983 w 167898"/>
              <a:gd name="connsiteY1" fmla="*/ 216976 h 402956"/>
              <a:gd name="connsiteX2" fmla="*/ 0 w 167898"/>
              <a:gd name="connsiteY2" fmla="*/ 402956 h 402956"/>
              <a:gd name="connsiteX3" fmla="*/ 0 w 167898"/>
              <a:gd name="connsiteY3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98" h="402956">
                <a:moveTo>
                  <a:pt x="77491" y="0"/>
                </a:moveTo>
                <a:cubicBezTo>
                  <a:pt x="122694" y="74908"/>
                  <a:pt x="167898" y="149817"/>
                  <a:pt x="154983" y="216976"/>
                </a:cubicBezTo>
                <a:cubicBezTo>
                  <a:pt x="142068" y="284135"/>
                  <a:pt x="0" y="402956"/>
                  <a:pt x="0" y="402956"/>
                </a:cubicBezTo>
                <a:lnTo>
                  <a:pt x="0" y="402956"/>
                </a:ln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860550" y="2546350"/>
          <a:ext cx="684213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6" imgW="494870" imgH="177646" progId="Equation.DSMT4">
                  <p:embed/>
                </p:oleObj>
              </mc:Choice>
              <mc:Fallback>
                <p:oleObj name="Equation" r:id="rId6" imgW="494870" imgH="177646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546350"/>
                        <a:ext cx="684213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659063" y="1350963"/>
          <a:ext cx="282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1350963"/>
                        <a:ext cx="2825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1360488" y="2392363"/>
          <a:ext cx="3063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10" imgW="164814" imgH="177492" progId="Equation.DSMT4">
                  <p:embed/>
                </p:oleObj>
              </mc:Choice>
              <mc:Fallback>
                <p:oleObj name="Equation" r:id="rId10" imgW="164814" imgH="177492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2392363"/>
                        <a:ext cx="30638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052638" y="3829050"/>
          <a:ext cx="2825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2" imgW="152268" imgH="164957" progId="Equation.DSMT4">
                  <p:embed/>
                </p:oleObj>
              </mc:Choice>
              <mc:Fallback>
                <p:oleObj name="Equation" r:id="rId12" imgW="152268" imgH="164957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3829050"/>
                        <a:ext cx="2825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>
            <a:off x="1297781" y="2482057"/>
            <a:ext cx="2200275" cy="5127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6050" y="1871663"/>
          <a:ext cx="30638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4" imgW="164814" imgH="177492" progId="Equation.DSMT4">
                  <p:embed/>
                </p:oleObj>
              </mc:Choice>
              <mc:Fallback>
                <p:oleObj name="Equation" r:id="rId14" imgW="164814" imgH="177492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871663"/>
                        <a:ext cx="30638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457200" y="1624013"/>
            <a:ext cx="2206625" cy="4254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402432" y="2104231"/>
            <a:ext cx="1797050" cy="1687513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755650" y="1963738"/>
            <a:ext cx="168275" cy="403225"/>
          </a:xfrm>
          <a:custGeom>
            <a:avLst/>
            <a:gdLst>
              <a:gd name="connsiteX0" fmla="*/ 77491 w 167898"/>
              <a:gd name="connsiteY0" fmla="*/ 0 h 402956"/>
              <a:gd name="connsiteX1" fmla="*/ 154983 w 167898"/>
              <a:gd name="connsiteY1" fmla="*/ 216976 h 402956"/>
              <a:gd name="connsiteX2" fmla="*/ 0 w 167898"/>
              <a:gd name="connsiteY2" fmla="*/ 402956 h 402956"/>
              <a:gd name="connsiteX3" fmla="*/ 0 w 167898"/>
              <a:gd name="connsiteY3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98" h="402956">
                <a:moveTo>
                  <a:pt x="77491" y="0"/>
                </a:moveTo>
                <a:cubicBezTo>
                  <a:pt x="122694" y="74908"/>
                  <a:pt x="167898" y="149817"/>
                  <a:pt x="154983" y="216976"/>
                </a:cubicBezTo>
                <a:cubicBezTo>
                  <a:pt x="142068" y="284135"/>
                  <a:pt x="0" y="402956"/>
                  <a:pt x="0" y="402956"/>
                </a:cubicBezTo>
                <a:lnTo>
                  <a:pt x="0" y="402956"/>
                </a:ln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854075" y="2084388"/>
          <a:ext cx="66675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6" imgW="482181" imgH="177646" progId="Equation.DSMT4">
                  <p:embed/>
                </p:oleObj>
              </mc:Choice>
              <mc:Fallback>
                <p:oleObj name="Equation" r:id="rId16" imgW="482181" imgH="177646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2084388"/>
                        <a:ext cx="66675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4194175" y="1235075"/>
          <a:ext cx="4083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8" imgW="1981200" imgH="190500" progId="Equation.DSMT4">
                  <p:embed/>
                </p:oleObj>
              </mc:Choice>
              <mc:Fallback>
                <p:oleObj name="Equation" r:id="rId18" imgW="1981200" imgH="190500" progId="Equation.DSMT4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1235075"/>
                        <a:ext cx="4083050" cy="412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4225925" y="1906588"/>
          <a:ext cx="4054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20" imgW="2057400" imgH="190500" progId="Equation.DSMT4">
                  <p:embed/>
                </p:oleObj>
              </mc:Choice>
              <mc:Fallback>
                <p:oleObj name="Equation" r:id="rId20" imgW="2057400" imgH="190500" progId="Equation.DSMT4">
                  <p:embed/>
                  <p:pic>
                    <p:nvPicPr>
                      <p:cNvPr id="276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1906588"/>
                        <a:ext cx="4054475" cy="396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ction Button: Forward or Next 24">
            <a:hlinkClick r:id="rId22" highlightClick="1"/>
          </p:cNvPr>
          <p:cNvSpPr/>
          <p:nvPr/>
        </p:nvSpPr>
        <p:spPr>
          <a:xfrm>
            <a:off x="3532188" y="3121025"/>
            <a:ext cx="487362" cy="4254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10050" y="3184525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Central Angle Applet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4788" y="4729163"/>
            <a:ext cx="4403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In a situation when the two radii’s are </a:t>
            </a:r>
          </a:p>
          <a:p>
            <a:pPr eaLnBrk="1" hangingPunct="1"/>
            <a:r>
              <a:rPr lang="en-CA"/>
              <a:t>moved past the center of the circle, the</a:t>
            </a:r>
          </a:p>
          <a:p>
            <a:pPr eaLnBrk="1" hangingPunct="1"/>
            <a:r>
              <a:rPr lang="en-CA"/>
              <a:t>Central angle will be the outer angle AOB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203700" y="2557463"/>
          <a:ext cx="182562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23" imgW="1320227" imgH="177723" progId="Equation.DSMT4">
                  <p:embed/>
                </p:oleObj>
              </mc:Choice>
              <mc:Fallback>
                <p:oleObj name="Equation" r:id="rId23" imgW="1320227" imgH="177723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557463"/>
                        <a:ext cx="182562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creen Recording 2">
            <a:hlinkClick r:id="" action="ppaction://media"/>
            <a:extLst>
              <a:ext uri="{FF2B5EF4-FFF2-40B4-BE49-F238E27FC236}">
                <a16:creationId xmlns:a16="http://schemas.microsoft.com/office/drawing/2014/main" id="{89A4281D-34C8-4CD7-A33A-B5358A7B993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116512" y="3506068"/>
            <a:ext cx="34798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4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25" grpId="0" animBg="1"/>
      <p:bldP spid="26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  <p:tag name="ISPRING_RESOURCE_PATHS_HASH_2" val="8b4afb8a84458de35b783a21b9537c9e77a0f77"/>
  <p:tag name="GENSWF_OUTPUT_FILE_NAME" val="m9hch71"/>
  <p:tag name="ISPRING_ULTRA_SCORM_COURSE_ID" val="658178C8-5BBD-40BC-9AE3-BAE9D0968417"/>
  <p:tag name="ISPRING_SCORM_RATE_SLIDES" val="1"/>
  <p:tag name="ISPRING_SCORM_PASSING_SCORE" val="100.0000000000"/>
  <p:tag name="ISPRING_PLAYERS_CUSTOMIZATION" val="UEsDBBQAAgAIAA1NU0c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A1NU0c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NTVNH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A1NU0d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NTVNH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NTVN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U1TR/WL2nlmAAAAaAAAABwAAAB1bml2ZXJzYWwvbG9jYWxfc2V0dGluZ3MueG1ss7GvyM1RKEstKs7Mz7NVMtQzUFJIzUvOT8nMS7dVCg1x07VQUiguScxLSczJz0u1VcrLV1Kwt+OyyclPTswJTi0pASosVijISaxMLQpJzQUySlL9EnOBKp2cfRNLMvSSE5X07bgA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1NU0c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A5NU0e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AOTVNH15kSKV8AAABqAAAAGwAAAHVuaXZlcnNhbC91bml2ZXJzYWwucG5nLnhtbC2MWwqAIBAA/4PuIHuATU2thczLJCn0wqTH7Yto/mY+pnPXPLHDpz2uiwWBHFxfFt2W/BH9ya63CZT8A9htoSYU+tczDjlYMI1AkloZ3QILPo4hW9C8RlKKEymo3uUDUEsBAgAAFAACAAgADU1TRyoNwzZRBAAACxAAAB0AAAAAAAAAAQAAAAAAAAAAAHVuaXZlcnNhbC9jb21tb25fbWVzc2FnZXMubG5nUEsBAgAAFAACAAgADU1TRyXfYoO9BAAAyxYAACcAAAAAAAAAAQAAAAAAjAQAAHVuaXZlcnNhbC9mbGFzaF9wdWJsaXNoaW5nX3NldHRpbmdzLnhtbFBLAQIAABQAAgAIAA1NU0dISKwfsQIAAFEKAAAhAAAAAAAAAAEAAAAAAI4JAAB1bml2ZXJzYWwvZmxhc2hfc2tpbl9zZXR0aW5ncy54bWxQSwECAAAUAAIACAANTVNHQVh2I5EEAADcFQAAJgAAAAAAAAABAAAAAAB+DAAAdW5pdmVyc2FsL2h0bWxfcHVibGlzaGluZ19zZXR0aW5ncy54bWxQSwECAAAUAAIACAANTVNHkkawmakBAABDBgAAHwAAAAAAAAABAAAAAABTEQAAdW5pdmVyc2FsL2h0bWxfc2tpbl9zZXR0aW5ncy5qc1BLAQIAABQAAgAIAA1NU0ca2uo7qgAAAB8BAAAaAAAAAAAAAAEAAAAAADkTAAB1bml2ZXJzYWwvaTE4bl9wcmVzZXRzLnhtbFBLAQIAABQAAgAIAA1NU0f1i9p5ZgAAAGgAAAAcAAAAAAAAAAEAAAAAABsUAAB1bml2ZXJzYWwvbG9jYWxfc2V0dGluZ3MueG1sUEsBAgAAFAACAAgAMwOBRM6CCTfsAgAAiAgAABQAAAAAAAAAAQAAAAAAuxQAAHVuaXZlcnNhbC9wbGF5ZXIueG1sUEsBAgAAFAACAAgADU1TRxe1aH2NCgAAE1oAACkAAAAAAAAAAQAAAAAA2RcAAHVuaXZlcnNhbC9za2luX2N1c3RvbWl6YXRpb25fc2V0dGluZ3MueG1sUEsBAgAAFAACAAgADk1TR4XNzXcTJQAAJjIAABcAAAAAAAAAAAAAAAAArSIAAHVuaXZlcnNhbC91bml2ZXJzYWwucG5nUEsBAgAAFAACAAgADk1TR9eZEilfAAAAagAAABsAAAAAAAAAAQAAAAAA9UcAAHVuaXZlcnNhbC91bml2ZXJzYWwucG5nLnhtbFBLBQYAAAAACwALAEkDAACNSAAAAAA="/>
  <p:tag name="ISPRING_PRESENTATION_TITLE" val="m9hc71Inscribed and Central Angles"/>
  <p:tag name="ISPRING_RESOURCE_PATHS_HASH_PRESENTER" val="719926ce684cd6e7cb85aa57cfb86da75fcda5"/>
  <p:tag name="ISPRING_PLAYERS_CUSTOMIZATION_2" val="UEsDBBQAAgAIAKhMx064+Zi64gIAAGcKAAAYAAAAbm9uZS9jb21tb25fbWVzc2FnZXMubG5nrVZdb9owFH2v1P9gRerb1m5ve4CgAG5lNSQ0MaXdi+UmLlhNYhY7dOzX78aBDrahAK2EImznfp1z7nU6vZ95hpai1FIVXefr5RcHiSJRqSxmXWdCrz9/c5A2vEh5pgrRdQrloJ57ftbJeDGr+EzA//MzhDq50BqW2q1Xf9ZIpl1n3Gd9b3DLaMi88Zj1J5SGAfO9PvYdt8+Tl87V+vU91oMwoFHos7EXYJ8F+IE6bv08zm4c4XvHrZ+tdpMowgFlsU+GmJGYBSEFZ6OxjykeOu6jqtCcLwUyCi2leEVmLgA3I0uBdCZTe5Ao2Cgq0RZsGI48ErAIxzQiA0rCwHFjVZarT9Ytr8xclRBOo1Rq/pSJ1MYEhuz5ohQaQnMDDCL4mbmEN1XOZXHZFhpqxBGgE8fTMIK6cGFEiThacK1fVZnu1LcdqM0xCQYhQDigW85p7WPjGHKUoLOyFIlpdwZZehaZNSNTEgzDKaNWCDUZeaUNAJ4vMmGEzVbWpfDEovIknhUwkwm+bFCD6JamVoBGOI69G8z64QNoAEQXHmMR3jpueHuMxSOOoSAct9kE3j258SwioM6NdDbSTHithGyFeJKAXc3cUqpKw07NJgjIVq8vjwsT47sJKIZ4/p4OaLwC9HY1k0sBeZSpKFsDQVMO8JAEN+xuQr6za4/4ePgfmvkKFcogni55kQggNuGVFmgFZ6lM7VktMRv/RyV/IW7WDXmx7uVgiB8ujs1np/33qI8bI/KFaQtdA7ZO/5Qs6nbam8IhpZ8WPx7gwItI+DHMaJlXWTOw3s3PW2bHctSaxDuROpytD83EKuXgKWmFcvp43LqzdsYYJdTHMC3B4awpDFxmMpdGpAf4nIxwjWgMw6YZPjuVTFWVpVZYmXyxAwgupioX/96Gz6XK7W7G9QbYZgD23pNFU1zUBB0fcSu+aeNgfrakcTpLlEAlH/J5wZvWyVUOW3/FfVtp+0nYudr6QvwNUEsDBBQAAgAIAKhMx04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KhMx04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CoTMdO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KhMx07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CoTMdOjnP2+moAAADlAAAAGgAAAG5vbmUvaHRtbF9za2luX3NldHRpbmdzLmpzq+ZSAAKlHCUFK4VqMBvMTyotKcnP00vOzytJzSvRy8svyk0Eq1FSdgMDJR2civPLUosIKE1LTE5FMdTUyMLJBadKhIkmTuYuzpbI6goS01P1khKTs9OL8kvzUiDKnF1dDF2MlcCqarlqAVBLAwQUAAIACACoTMdOvH0190oAAABJAAAAFwAAAG5vbmUvbG9jYWxfc2V0dGluZ3MueG1ss7GvyM1RKEstKs7Mz7NVMtQzUFJIzUvOT8nMS7dVCg1x07VQUiguScxLSczJz0u1VcrLV1Kwt+OyyclPTswJTi0pASos1rfjAgBQSwMEFAACAAgAqkzHTpBJJiUoBQAA9hMAACYAAAB1bml2ZXJzYWwtbm8tdmlkZW8vY29tbW9uX21lc3NhZ2VzLmxuZ61Y/27bNhD+v0DfgRBQYAO6tB3QYBgSF7TExEJkyRXppNkwCIzE2EQk0dUPJ95fe5o92J5kR0p27baBpKRAHJiS77sj+X13R558eMhStBZFKVV+ar07emshkccqkfni1Jqzs19+s1BZ8TzhqcrFqZUrC30YvXxxkvJ8UfOFgO8vXyB0komyhGE50qMvYySTU2s2jsbYvohYEOHZLBrPGQv8yMNj4lmjMY/vTt60P3/E2g6mM+xfR15wHkRj99wa2Spb8XyDPLVQP/16fPzw7v3xz4Ng6BR73iEQMkjv3/YA8lkYeBGgES/yySdmjfT/YXbBnHmuT6xR+2WY9Swkl9ZI/++0m4ch8VlEPdchkUsjP2BmLTzCiGONrlWNlnwtUKXQWop7VC0FsKCShUBlKhPzIlbwIK9FlzMnmGLXj0JCWejazA18a0RVUWxeG1heV0tVgLsSJbLkN6lIjE/gm3m/KkQJrnkFfETwVy0l/FJlXOZH3a6vfC/AjiHZlFCKz2Fx2W5SgHQAfy+rJbxLhHoNLu7zVPEE3RYCAAOK+GqVyrj5paSrQkc4S/mmM4oQX7n+OZA98GhEfGf7xBqRPEFOwfVkB6KEmJIQAApeiuIJtpHhujFHOE2HIUzc84kHH6ZDmMjFMoVPNTSOGQEmzETeZQVMJSFwnNKrIHT0ooErxNGKl+W9KpIDlu7vZxew69sBCMFme+BMY2yBgR8Scl9RiLjqBoMoseF3qyuYKhAwYiYZaElldVmBbLJVKiphopV6Kjw2lLoRtwr0lQq+brgP3o3YOmnu4blvT6Ix26VQj9d5vOxpB+L8rj721VADTfY53xlTixaNg0+QXSAZBkMsggvIgRdDLK4JhUUmtMvGx5fuOTa7BHlvm5S2SS/mOsekG8TjGOw0m9ZS1SU80UsCqcnsSHk0zA0lH+fAYhd7j+TWBhXoYEYLuRYQR5GIotMRpHubOFpUH+fuH9EZdj3ifId6fINyVSGerHkeCyBbzPWebuBdIhPzTtPe+P9cy78Rr9pU/6qtEr5DPr0aGs9BYXlEEbyqRLaqulzrBWvDf0oUWuKPhtBn6k/zT23i49ANfszOlDKr06YCPXt/dpEN3aPOIJ65Uv1360dHQptSQ6Bh0cUReoy0v9VEux27ga6Iiehv5/pnYDNr6hYUNje/Vf2t/aAF8BV6KgadwBqbyCm0OhlUof62lzDrg/AvdcHob39FxtRlUHWuxE0pq07PRs+966uR89ML617PelBsmMs8CNkHwEXbD5YolRnEn/TAnE/JdgWaEnEwkytVp4mRfyrvTJmAta0z8W03fFuozDxNebmlf1OmPjwnimZyYeN0NqCf2im49/7sCfjpu0QJDqGNsbFv697H1mpPexqBfPRSeIxuWyfQUcareAnl+FbVedITqDmCOeQMA1g7Zyp40d2FtQBfhdE8Re3T3weB6I4OkijZgf3pq0qUfw0G0dPYYdDm4Cceqk4ghseHAZhBH6v24Lu163kOZi5w+YccMHlT4jKVwaOjbr8glXbrMWPYnkxBTdSIR9UFtJBDELbksYN5CAe0Voc2AEE7wGSVCkQeuFbPENQpDi8gz5ojlzWa8uIOkjRTKh0Um9lALY5q2Jy+3GjUVSrzQZE/r0TqCTN3FmHHMdc7sJJwer9rOoIEjo9xe8+TqkVvMHuCfagBX+GJRFZDAUNCdtc3+orCXAd4iut7tv/++bfL3pTdbYaFJNaMv6Sw9bdVeDcqzQ3dyZu9C7v/AVBLAwQUAAIACACqTMdOFR5gG6MAAAB/AQAANwAAAHVuaXZlcnNhbC1uby12aWRlby9wbGF5YmFja19hbmRfbmF2aWdhdGlvbl9zZXR0aW5ncy54bWx1kEEKgzAQRfeewhsIXYdA16VFqBcYcZRAkgmZUfD2TURtadNl3vs/w4xiFDF+Yl3VtYJZ6CkQRUucUTXvd7YMC169cSCGfMKCvOdKJjcsUWgjMnrZlB7Bcsr/8GN4a2E9P+IjXjDlQmcc6kupsJlc8rCYaWPdGlCPEdOAL5hz6KG3eMO1J4jD4wzsG//VuZs2mx3eaUAdIrkgqvlAVbrXcfQXUEsDBBQAAgAIAKpMx05LM4aKLwUAAGgdAAAwAAAAdW5pdmVyc2FsLW5vLXZpZGVvL2ZsYXNoX3B1Ymxpc2hpbmdfc2V0dGluZ3MueG1s5Vnbcts2EH33V2DYyWMsO7GbxCPJo0jUWBPdKtJJPJ2OByJXImoQYAFQjvLUr+mH9Uu6EC1a8hVKIk+aPHhkgnvOLvaGJVk9/pRyMgOlmRQ1b393zyMgIhkzMa15p2H7+WuPaENFTLkUUPOE9Mhxfaea5WPOdBKAMSiqCdIIfZSZmpcYkx1VKpeXl7tMZ8relTw3yK93I5lWMgUahAFVyTid44+ZZ6C9KwYHAvxLpbiC1Xd2CKkWTD0Z5xwIi9FyweymKG9zqhOvUoiNaXQxVTIXcVNyqYiajmveL02/td96uZQpqFosBWF9ouu4aJfNEY1jZq2gPGCfgSTApgmau7934JFLFpuk5r3ce2F5UL5ym2fBXmyeWp6mRC8Ic6UgBUNjamhxWWhUMAGF4QBdNyoHJF1bW5E08MmUC8VSPBc0ZVGId4j1Vc1rhecjv+2P/H7TPz8ddQtTnRFhJ+z6Tpig22n55/1B6AfnJ2GvuzEo9D+GG4A2tcyZfjjyA78f+qPzt53Bhgh3o64xfq/R6W6I+eC/DTrhppr6jd6mkOHJoO+GOTkb+qNup//uPBwMumFneI1a5PBKtlYr64lfxQKRuVpNb5Pk6VhQxrHZ3MhxDQbbFadqCqFsM6zGCeUaPPJnBtPfcsqZmdsKxa52AZA1dAaRGdnqq3m2orxruoIQDcOSLGv78E1Z2q9er229Umi/3tadVlbLZjdMpJFPbP3+3mFp/puDh82/x9AqNYZGCTYxs+xBqytLKWaRNDJshh0SbmxzknMe5FkmlbluY6uLpRH30FQnUqxF3l6TseRx6TFIxxD3aQorrT+4YKKNkvsemWCOcvTlIANBAirwuGEG/RuVBDofa8PM4phpX0k3FKOcIB+eh0B6wS1/RwlVei0py9DaFh/Vf+9LA/qPwt3F0r2iAWeoxZaGk7wvYtJS9BKPRxfxIQgXsRPMHG6zB5STEYrqDSRJg3Mn4RTryEXwA4w1M+AkKnMek7nMCWcX6GdJMOPzFP9LgKwey2SiZLpYxdHBEL0Iy4zBJcTHLorOUEWaIxLnlIyDKTT8lbPPZAwTqZAX6AzDhutMF/y7GxFnVOtrUrq08VlxuHX6Lf/jM7tBGs8oDgqbkWN5Q5qZrfDTORHSLHHojojmmBU2KDGLF/dc9rb75WEoOwzG+RtFY41fszTn9FvSlw5Zod5iyLejZZPAP2qBs9qEzhaFbot3QY0lzjAkBSfeiPB0YCIHV8KICiIFnxMa4YCibduYMZlrXCkaREGtv9zCAo9puria4kmGGlUMyolyb//Fy4PDX1+9fnO0W/n373+ePwi6Gt2GnFp1xezWfHDgd0beeLh4BHfPEO+GujHKPwK6d6B3xm1q5gPDvTPyjhHfGXtz0HcG3hr3H0E+MPTfwralSm3XiW/F8+7nPwd4xxrdaIad953w7A6CRSncHtiqFTtM3j1bLmbs73W0DPzGqHlCMFyn3TA4cmkPfYmd2EQJNpiJfQnighmchhhT34nehs5pFh35750IMYhOndRNbX/gtOF3LlKjYnYcrsyNTibgLDAtzjacBjhLcXiNn6yzf02fdarLb9yit9a6/h/t56sfbYv+taX2A1RFydZS9+c4ILYZoB/Y7d/3O58f+cXMaPly1kW4R9UFKBJKyZ3kh8tXkKQjJtIFEQCQFB+y3RwYw5O2q/XED/xe5+2g2/oJjobv1IPFVfnZYe07Q/n+e/3DnL2TMsFSdKt9MC+/5tUPD/aqlbtv7ewg2/rX0frOf1BLAwQUAAIACACqTMdODnvHIGUDAACXDAAAKgAAAHVuaXZlcnNhbC1uby12aWRlby9mbGFzaF9za2luX3NldHRpbmdzLnhtbJVX207jMBB95yuq7jtdCrsFKVTqDQltF9DS7bvbTFurjh3ZTtn+/Y4vSZw2IYUICc+cY8/leCwitae8cwCpqOCP3X53eNXpROtMSuB6AUnKiIYOjR+7T3/n827PuQUT8h20pnyrjCW3WeAq01rw67XgGve45kImhHWH357sT9SzyDaWwJAu5WzIGspjfvTvx9OLKP6Mu/FgOnloIqxFkhJ+nIutuF6R9X4rRcZjE9qt+Zpou2MKklG+b42IUaWfNSSVmGY3s/6sfxkllaAUmJAepqP+6Gcri5EVsCL7wd393ehCTnnU5405oR2ootrSBv3B7eCuiZaSLVSLPJlNb6a3zXiOu1e78mlcjqDhn27NHIV/BPmlzUWapV/RSCrF1hT0hDMwXyuHCRLj9UPC9MF8rQSTkDmoVZCK0RjbIGTspPjdfE3gplr6P8MhEZm7LQV7M004mR5GISsGQy0ziHr5yvnUTny8ZhovEww3hCkEhKYS9IYZvpFM5dtUbSXuD3xQHgcgbygRS8GyBCYu3gBYtZf4yWRs50oYX2ELApRw8MYgwtJYIl+wrGfIwFgi3023Xjk7nsFPPY6T62FMfDM/rz56gRNc5vXKV7nXnDQ3t1wFR3tDjklEDEMrqwVNwHQt6lmbC6l3FlPEyYFuicY36bfBrY42GRX1ThxeafW6ijTVDOrkthaZVBgMupc+W9+5Go+juIdDjfQcNjpHV41lU8xrEWrBrtuV7rcr6ubWHY1vyWM3IXIPciEEU92O5+H9w23cq3zOMNMa31KQz3wjLuRwoSHc3ybRBBbuCl4KJ1qT9S7BkJoyKCrqGlvfv8gfW9dYniUrkDPUA4VckFWbw+3odsfwVy8pfEBcJTQ4HVPvcDtOaKH3wOAFAESud/ltcAvnSTKmKYMD5DMlMNiEmzKLFKq/Ll8jrqokA8tFevQjqBRKiKs6aghLjKue4TztmtdkpWxmlYmSD/dypFTGfT4ljVjDAWnXXkmVjdFfV0HsVaWcJNPiXROp/abl2udODjDiNLEDCB3B8TUex2FCpL4q1plX68xehmAerWIzlRNqPE0UM2aH/TqK9ZzO2AVez+FGAoTz1RqvghfgFxxXgsj4pYBUnoQat2Njjvho2nGNgz5JddQLTK45RRvwb/yHZPgfUEsDBBQAAgAIAKpMx0765zdOKgUAAPIcAAAvAAAAdW5pdmVyc2FsLW5vLXZpZGVvL2h0bWxfcHVibGlzaGluZ19zZXR0aW5ncy54bWzdWd1S2zgUvucpNN7pZQn0Z9syCUyamMHT/G1s2jI7O4xin8RaZMkryaHp1T7NPtg+yR7FxCQQQOkSOu0FEyyf79PR+bddP/qScTIFpZkUDW9/d88jIGKZMDFpeKfR8fO3HtGGioRyKaDhCemRo8Odel6MONNpCMagqCZII/RBbhpeakx+UKtdXl7uMp0re1fywiC/3o1lVssVaBAGVC3ndIY/ZpaD9q4YHAjwL5PiCna4s0NIvWTqyqTgQFiCmgtmD0X5icm4VyulRjS+mChZiKQluVRETUYN75eW395vv1zIlExtloGwJtGHuGiXzQFNEmaVoDxkX4GkwCYparu/98ojlywxacN7uffC8qB87TbPnL08O7U8LYlGEOZqgwwMTaih5WW5o4IxKPQG6EOjCkDSlbUlSQNfTLVQLiUzQTMWR3iHWFM1vHZ0PvSP/aHfa/nnp8NOqaozIgqiju+ECTtB2z/v9SM/PD+Jup2NQZH/OdoAtKlmzvSDoR/6vcgfnr8P+hsi3JW6xvjdZtDZEPPJfx8G0aY79ZrdTSGDk37PDXNyNvCHnaD34Tzq9ztRMLhGzWN4KVrrtdXAr2OCyEIth7dJi2wkKONYa27EuAaD1YpTNYFIHjPMxjHlGjzyZw6T3wrKmZnZDMWidgGQN3UOsRna7Gt4NqO8a7qSEBXDlKxy+/W7KrXfvF05eq3c/fpYa7WsV7VukEojn1j7/b3XlfrvXt2v/h2K1qkxNE6xiJlFDVpeWUgxi6SxYVOskHDjmOOC87DIc6nMdRlbXqyUuIOmPpZixfP2mowkTyqLQTaCpEczjL/BsfDIGIOSo/H6OQgSUoHthRk0aFwhdDHShpl5Wzm+km4qRjnB1oH9D0g3vGXgOKVKr0Rh5Utb0+PD33vSgP6jtG+5dKdoyBnuYnPBSd4XCWkreont0EV8AMJF7ARDhdtwAeWkhKJ6A0nS5NxJOMPEcRH8BCPNDDiJyoInZCYLwtkF2lkSDPEiw/9SIMt9mIyVzOarnGpD9NwtUwaXkBy5bHSGW2QFInEuyTmYcoe/CvaVjGAsFfICnaLbcJ3pkn93I+Kcan1NShc6Piu7WdBr+5+f2QPSZEpxMtiMHPMZstxshZ/OiJBmgUNzxLTAqLBOSVgyv+dytt1vd0NVUtDPj+SNFX7NsoLTx6SvDLJEvUWXb2eXTRz/oAbO26Z0Ok90m7xzakxxhi4pOfFGjI2DiQJcCWMqiBR8RmiME4m2ZWPKZKFxpSwQJbX+dg1LPIbp/GqCDy24o0pAOVHu7b94+er1r2/evjvYrf379z/P7wVdzWoDTu125bDWunfCd0beeJp4AHfH1O6GujG7PwC6c4J3xm2q5j3TvDNyzUzvjL052TsDb833DyDvmfJvYY+lymzVSW75c/0DnwM8sEo3W1HwMYjO1hDMU+H2wFav2elx/TA5H6pvzJKj7zdMhn5z2Doh6KDTThQeuBSEnsTaa+IUS8rYvudwwfRPI/Si70RvneU0fQ79j06E6Dan2um2ba/vdOAPLlLDclocLE2KTipg95+U3Qz7P2cZjqvJk9Xy/1NZnTLxkYvy1orVj1Fw1j69snsrTlmjtlRwgKo43Vqw/sBN4Pv55Ce29Nro1+saLgkhYxb0RJ33Z37XMly8YHUR7lJ1AYpEUnIn+cHiNSIJxFi6IEIAkuFzs5sBE3jS6rQa9KHfDd73O+2tRj9zC/8fouQ8rvnKq+q7wcqHguoF9uqXtR1cX/1OebjzH1BLAwQUAAIACACqTMdO7ExZUrYBAAB6BgAAKAAAAHVuaXZlcnNhbC1uby12aWRlby9odG1sX3NraW5fc2V0dGluZ3MuanONlFFPgzAQx9/3KRZ8NYsylM23OTBZ4oOJezM+FHZjZKXXtB06jd9dyjYtcOjoC/3z6/96V3qfg2H1eKk3vBt+1u/1/Kk5rzWwmlE7uGzqvEcvrO5pnq9gmRfAcwFeCylPS3/kr1+CMvZEbZrsn62tdvw8tF/WjGsXl4SFIjRNaCWhvRHaOxX4o5HZMatDRk6Zk50xKEYpCgPCjASqgtWMd/FQP26CLRhLUP+ga5ZCw/TGn9xHveSvY3AfRvOpy6VYSCb2j5jhKGHpNlO4E6tj/LEdLr3ZS1DVgW/7wvJcm4WBoh04vo792O8npQKt4Rh3Gs382S0Jc5YAdxMKg0kw+wNtGHcL2qLLXOfmRId+OA4Dl5Ysg06V5nF0HY2bmKi8OtXsBD9wBt5NXzKSsz2oc6xQ7uQZBygVZrYiXTS0g0Q5slUusgMXTe0gObtZa9v3b9QdY5SgWv38FVd2uEynGI1rhq1rtiFubdHXXM7oDIa83LoV9ZHqC5wSqbhIaJJaXJKbMe1OY+cvVdpMbUEtEXnVPO2hgK6aCaiFWKMVmDEs3RSVVqXz6jYKcufp2Tm2tjn4+gZQSwMEFAACAAgAqkzHTrjnPPJeAAAAYwAAACUAAAB1bml2ZXJzYWwtbm8tdmlkZW8vbG9jYWxfc2V0dGluZ3MueG1sDcq9DkBADADg3VM03f1tBsdmtOABGhqR9FpxR3h7t33D1/avF3j4Coepw7qoEFhX2w7dHS7zkDcIIZJuJKbsUA2h77JWbCWZOMYUA5xCH18z+4TII/k0h1sEyy77AVBLAQIAABQAAgAIAKhMx064+Zi64gIAAGcKAAAYAAAAAAAAAAEAAAAAAAAAAABub25lL2NvbW1vbl9tZXNzYWdlcy5sbmdQSwECAAAUAAIACACoTMdOFR5gG6MAAAB/AQAAKQAAAAAAAAABAAAAAAAYAwAAbm9uZS9wbGF5YmFja19hbmRfbmF2aWdhdGlvbl9zZXR0aW5ncy54bWxQSwECAAAUAAIACACoTMdOH1SKajADAADHDgAAIgAAAAAAAAABAAAAAAACBAAAbm9uZS9mbGFzaF9wdWJsaXNoaW5nX3NldHRpbmdzLnhtbFBLAQIAABQAAgAIAKhMx05xV5SdFQEAANECAAAcAAAAAAAAAAEAAAAAAHIHAABub25lL2ZsYXNoX3NraW5fc2V0dGluZ3MueG1sUEsBAgAAFAACAAgAqEzHTtebcJYrAwAAbw4AACEAAAAAAAAAAQAAAAAAwQgAAG5vbmUvaHRtbF9wdWJsaXNoaW5nX3NldHRpbmdzLnhtbFBLAQIAABQAAgAIAKhMx06Oc/b6agAAAOUAAAAaAAAAAAAAAAEAAAAAACsMAABub25lL2h0bWxfc2tpbl9zZXR0aW5ncy5qc1BLAQIAABQAAgAIAKhMx068fTX3SgAAAEkAAAAXAAAAAAAAAAEAAAAAAM0MAABub25lL2xvY2FsX3NldHRpbmdzLnhtbFBLAQIAABQAAgAIAKpMx06QSSYlKAUAAPYTAAAmAAAAAAAAAAEAAAAAAEwNAAB1bml2ZXJzYWwtbm8tdmlkZW8vY29tbW9uX21lc3NhZ2VzLmxuZ1BLAQIAABQAAgAIAKpMx04VHmAbowAAAH8BAAA3AAAAAAAAAAEAAAAAALgSAAB1bml2ZXJzYWwtbm8tdmlkZW8vcGxheWJhY2tfYW5kX25hdmlnYXRpb25fc2V0dGluZ3MueG1sUEsBAgAAFAACAAgAqkzHTkszhoovBQAAaB0AADAAAAAAAAAAAQAAAAAAsBMAAHVuaXZlcnNhbC1uby12aWRlby9mbGFzaF9wdWJsaXNoaW5nX3NldHRpbmdzLnhtbFBLAQIAABQAAgAIAKpMx04Oe8cgZQMAAJcMAAAqAAAAAAAAAAEAAAAAAC0ZAAB1bml2ZXJzYWwtbm8tdmlkZW8vZmxhc2hfc2tpbl9zZXR0aW5ncy54bWxQSwECAAAUAAIACACqTMdO+uc3TioFAADyHAAALwAAAAAAAAABAAAAAADaHAAAdW5pdmVyc2FsLW5vLXZpZGVvL2h0bWxfcHVibGlzaGluZ19zZXR0aW5ncy54bWxQSwECAAAUAAIACACqTMdO7ExZUrYBAAB6BgAAKAAAAAAAAAABAAAAAABRIgAAdW5pdmVyc2FsLW5vLXZpZGVvL2h0bWxfc2tpbl9zZXR0aW5ncy5qc1BLAQIAABQAAgAIAKpMx0645zzyXgAAAGMAAAAlAAAAAAAAAAEAAAAAAE0kAAB1bml2ZXJzYWwtbm8tdmlkZW8vbG9jYWxfc2V0dGluZ3MueG1sUEsFBgAAAAAOAA4AiAQAAO4kAAAAAA=="/>
  <p:tag name="ISPRING_LMS_API_VERSION" val="SCORM 1.2"/>
  <p:tag name="ISPRING_CMI5_LAUNCH_METHOD" val="any window"/>
  <p:tag name="ISPRINGCLOUDFOLDERID" val="1"/>
  <p:tag name="ISPRINGONLINEFOLDERID" val="1"/>
  <p:tag name="ISPRING_OUTPUT_FOLDER" val="[[&quot;\uFFFDʾ\&quot;{58857F64-F778-46F3-A3E4-9740F72F057B}&quot;,&quot;C:\\Users\\Danny\\OneDrive - SD41\\Website\\m9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CURRENT_PLAYER_ID" val="universal-no-video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10231</TotalTime>
  <Words>495</Words>
  <Application>Microsoft Office PowerPoint</Application>
  <PresentationFormat>On-screen Show (4:3)</PresentationFormat>
  <Paragraphs>98</Paragraphs>
  <Slides>18</Slides>
  <Notes>18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Schoolbook</vt:lpstr>
      <vt:lpstr>Gill Sans MT</vt:lpstr>
      <vt:lpstr>Wingdings</vt:lpstr>
      <vt:lpstr>Wingdings 2</vt:lpstr>
      <vt:lpstr>Oriel</vt:lpstr>
      <vt:lpstr>Equation</vt:lpstr>
      <vt:lpstr>Section 7.1 Inscribed and Central Angles </vt:lpstr>
      <vt:lpstr>I) Properties of a Circle</vt:lpstr>
      <vt:lpstr>II) Terms</vt:lpstr>
      <vt:lpstr>III) Diamter Properties</vt:lpstr>
      <vt:lpstr>PowerPoint Presentation</vt:lpstr>
      <vt:lpstr>PowerPoint Presentation</vt:lpstr>
      <vt:lpstr>PowerPoint Presentation</vt:lpstr>
      <vt:lpstr>Practice: Find the missing angles</vt:lpstr>
      <vt:lpstr>PowerPoint Presentation</vt:lpstr>
      <vt:lpstr>III)  Proving Angle Properties:</vt:lpstr>
      <vt:lpstr>Challenge : Find the missing angles</vt:lpstr>
      <vt:lpstr>PowerPoint Presentation</vt:lpstr>
      <vt:lpstr>Ex#1)  Prove ΔACB ~ ΔDCE (similar:AAA)</vt:lpstr>
      <vt:lpstr>Ex #2)</vt:lpstr>
      <vt:lpstr>Ex: #3) Find the values of the missing Angles x, y, z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m9hc71Inscribed and Central Angles</dc:title>
  <dc:creator>Danny Young</dc:creator>
  <cp:lastModifiedBy>Danny Young</cp:lastModifiedBy>
  <cp:revision>33</cp:revision>
  <dcterms:created xsi:type="dcterms:W3CDTF">2011-06-27T16:11:13Z</dcterms:created>
  <dcterms:modified xsi:type="dcterms:W3CDTF">2019-07-04T19:52:59Z</dcterms:modified>
</cp:coreProperties>
</file>